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30"/>
  </p:notesMasterIdLst>
  <p:sldIdLst>
    <p:sldId id="291" r:id="rId2"/>
    <p:sldId id="1305" r:id="rId3"/>
    <p:sldId id="1306" r:id="rId4"/>
    <p:sldId id="1308" r:id="rId5"/>
    <p:sldId id="1309" r:id="rId6"/>
    <p:sldId id="1311" r:id="rId7"/>
    <p:sldId id="1330" r:id="rId8"/>
    <p:sldId id="1318" r:id="rId9"/>
    <p:sldId id="1310" r:id="rId10"/>
    <p:sldId id="1312" r:id="rId11"/>
    <p:sldId id="1316" r:id="rId12"/>
    <p:sldId id="1317" r:id="rId13"/>
    <p:sldId id="1313" r:id="rId14"/>
    <p:sldId id="1314" r:id="rId15"/>
    <p:sldId id="1326" r:id="rId16"/>
    <p:sldId id="1327" r:id="rId17"/>
    <p:sldId id="1328" r:id="rId18"/>
    <p:sldId id="1315" r:id="rId19"/>
    <p:sldId id="1319" r:id="rId20"/>
    <p:sldId id="1332" r:id="rId21"/>
    <p:sldId id="1320" r:id="rId22"/>
    <p:sldId id="1321" r:id="rId23"/>
    <p:sldId id="1322" r:id="rId24"/>
    <p:sldId id="1333" r:id="rId25"/>
    <p:sldId id="1323" r:id="rId26"/>
    <p:sldId id="1324" r:id="rId27"/>
    <p:sldId id="1325" r:id="rId28"/>
    <p:sldId id="1329" r:id="rId2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9DF84-BF2F-454C-BFB9-2359DE9FCE3C}" v="37" dt="2023-08-04T12:38:52.586"/>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10"/>
    <p:restoredTop sz="94694"/>
  </p:normalViewPr>
  <p:slideViewPr>
    <p:cSldViewPr snapToGrid="0" snapToObjects="1">
      <p:cViewPr varScale="1">
        <p:scale>
          <a:sx n="109" d="100"/>
          <a:sy n="109" d="100"/>
        </p:scale>
        <p:origin x="138"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üzin özdağoğlu" userId="4c214b7d-93dd-434e-9ae1-e35698710c3f" providerId="ADAL" clId="{0DC9DF84-BF2F-454C-BFB9-2359DE9FCE3C}"/>
    <pc:docChg chg="custSel modSld modMainMaster">
      <pc:chgData name="güzin özdağoğlu" userId="4c214b7d-93dd-434e-9ae1-e35698710c3f" providerId="ADAL" clId="{0DC9DF84-BF2F-454C-BFB9-2359DE9FCE3C}" dt="2023-08-04T12:38:52.586" v="293"/>
      <pc:docMkLst>
        <pc:docMk/>
      </pc:docMkLst>
      <pc:sldChg chg="modSp mod modTransition">
        <pc:chgData name="güzin özdağoğlu" userId="4c214b7d-93dd-434e-9ae1-e35698710c3f" providerId="ADAL" clId="{0DC9DF84-BF2F-454C-BFB9-2359DE9FCE3C}" dt="2023-08-04T12:38:52.586" v="293"/>
        <pc:sldMkLst>
          <pc:docMk/>
          <pc:sldMk cId="1074747970" sldId="291"/>
        </pc:sldMkLst>
        <pc:spChg chg="mod">
          <ac:chgData name="güzin özdağoğlu" userId="4c214b7d-93dd-434e-9ae1-e35698710c3f" providerId="ADAL" clId="{0DC9DF84-BF2F-454C-BFB9-2359DE9FCE3C}" dt="2023-08-04T12:18:08.838" v="61" actId="20577"/>
          <ac:spMkLst>
            <pc:docMk/>
            <pc:sldMk cId="1074747970" sldId="291"/>
            <ac:spMk id="2" creationId="{00000000-0000-0000-0000-000000000000}"/>
          </ac:spMkLst>
        </pc:spChg>
        <pc:graphicFrameChg chg="mod modGraphic">
          <ac:chgData name="güzin özdağoğlu" userId="4c214b7d-93dd-434e-9ae1-e35698710c3f" providerId="ADAL" clId="{0DC9DF84-BF2F-454C-BFB9-2359DE9FCE3C}" dt="2023-08-04T12:33:13.833" v="265" actId="20577"/>
          <ac:graphicFrameMkLst>
            <pc:docMk/>
            <pc:sldMk cId="1074747970" sldId="291"/>
            <ac:graphicFrameMk id="9" creationId="{FD3C1D69-2697-0112-5036-B08708724E04}"/>
          </ac:graphicFrameMkLst>
        </pc:graphicFrameChg>
      </pc:sldChg>
      <pc:sldChg chg="modTransition">
        <pc:chgData name="güzin özdağoğlu" userId="4c214b7d-93dd-434e-9ae1-e35698710c3f" providerId="ADAL" clId="{0DC9DF84-BF2F-454C-BFB9-2359DE9FCE3C}" dt="2023-08-04T12:34:12.706" v="271"/>
        <pc:sldMkLst>
          <pc:docMk/>
          <pc:sldMk cId="1417622303" sldId="1305"/>
        </pc:sldMkLst>
      </pc:sldChg>
      <pc:sldChg chg="modTransition">
        <pc:chgData name="güzin özdağoğlu" userId="4c214b7d-93dd-434e-9ae1-e35698710c3f" providerId="ADAL" clId="{0DC9DF84-BF2F-454C-BFB9-2359DE9FCE3C}" dt="2023-08-04T12:34:12.706" v="271"/>
        <pc:sldMkLst>
          <pc:docMk/>
          <pc:sldMk cId="2302132434" sldId="1306"/>
        </pc:sldMkLst>
      </pc:sldChg>
      <pc:sldChg chg="modTransition">
        <pc:chgData name="güzin özdağoğlu" userId="4c214b7d-93dd-434e-9ae1-e35698710c3f" providerId="ADAL" clId="{0DC9DF84-BF2F-454C-BFB9-2359DE9FCE3C}" dt="2023-08-04T12:34:12.706" v="271"/>
        <pc:sldMkLst>
          <pc:docMk/>
          <pc:sldMk cId="172089720" sldId="1308"/>
        </pc:sldMkLst>
      </pc:sldChg>
      <pc:sldChg chg="modTransition">
        <pc:chgData name="güzin özdağoğlu" userId="4c214b7d-93dd-434e-9ae1-e35698710c3f" providerId="ADAL" clId="{0DC9DF84-BF2F-454C-BFB9-2359DE9FCE3C}" dt="2023-08-04T12:34:12.706" v="271"/>
        <pc:sldMkLst>
          <pc:docMk/>
          <pc:sldMk cId="1318947228" sldId="1309"/>
        </pc:sldMkLst>
      </pc:sldChg>
      <pc:sldChg chg="modTransition">
        <pc:chgData name="güzin özdağoğlu" userId="4c214b7d-93dd-434e-9ae1-e35698710c3f" providerId="ADAL" clId="{0DC9DF84-BF2F-454C-BFB9-2359DE9FCE3C}" dt="2023-08-04T12:34:12.706" v="271"/>
        <pc:sldMkLst>
          <pc:docMk/>
          <pc:sldMk cId="3916990146" sldId="1310"/>
        </pc:sldMkLst>
      </pc:sldChg>
      <pc:sldChg chg="modTransition">
        <pc:chgData name="güzin özdağoğlu" userId="4c214b7d-93dd-434e-9ae1-e35698710c3f" providerId="ADAL" clId="{0DC9DF84-BF2F-454C-BFB9-2359DE9FCE3C}" dt="2023-08-04T12:34:12.706" v="271"/>
        <pc:sldMkLst>
          <pc:docMk/>
          <pc:sldMk cId="4099048291" sldId="1311"/>
        </pc:sldMkLst>
      </pc:sldChg>
      <pc:sldChg chg="modTransition">
        <pc:chgData name="güzin özdağoğlu" userId="4c214b7d-93dd-434e-9ae1-e35698710c3f" providerId="ADAL" clId="{0DC9DF84-BF2F-454C-BFB9-2359DE9FCE3C}" dt="2023-08-04T12:34:12.706" v="271"/>
        <pc:sldMkLst>
          <pc:docMk/>
          <pc:sldMk cId="1465343972" sldId="1312"/>
        </pc:sldMkLst>
      </pc:sldChg>
      <pc:sldChg chg="modTransition">
        <pc:chgData name="güzin özdağoğlu" userId="4c214b7d-93dd-434e-9ae1-e35698710c3f" providerId="ADAL" clId="{0DC9DF84-BF2F-454C-BFB9-2359DE9FCE3C}" dt="2023-08-04T12:34:12.706" v="271"/>
        <pc:sldMkLst>
          <pc:docMk/>
          <pc:sldMk cId="454589911" sldId="1313"/>
        </pc:sldMkLst>
      </pc:sldChg>
      <pc:sldChg chg="modTransition">
        <pc:chgData name="güzin özdağoğlu" userId="4c214b7d-93dd-434e-9ae1-e35698710c3f" providerId="ADAL" clId="{0DC9DF84-BF2F-454C-BFB9-2359DE9FCE3C}" dt="2023-08-04T12:34:12.706" v="271"/>
        <pc:sldMkLst>
          <pc:docMk/>
          <pc:sldMk cId="3834636718" sldId="1314"/>
        </pc:sldMkLst>
      </pc:sldChg>
      <pc:sldChg chg="modTransition">
        <pc:chgData name="güzin özdağoğlu" userId="4c214b7d-93dd-434e-9ae1-e35698710c3f" providerId="ADAL" clId="{0DC9DF84-BF2F-454C-BFB9-2359DE9FCE3C}" dt="2023-08-04T12:34:12.706" v="271"/>
        <pc:sldMkLst>
          <pc:docMk/>
          <pc:sldMk cId="3977604567" sldId="1315"/>
        </pc:sldMkLst>
      </pc:sldChg>
      <pc:sldChg chg="modTransition">
        <pc:chgData name="güzin özdağoğlu" userId="4c214b7d-93dd-434e-9ae1-e35698710c3f" providerId="ADAL" clId="{0DC9DF84-BF2F-454C-BFB9-2359DE9FCE3C}" dt="2023-08-04T12:34:12.706" v="271"/>
        <pc:sldMkLst>
          <pc:docMk/>
          <pc:sldMk cId="1929091645" sldId="1316"/>
        </pc:sldMkLst>
      </pc:sldChg>
      <pc:sldChg chg="modTransition">
        <pc:chgData name="güzin özdağoğlu" userId="4c214b7d-93dd-434e-9ae1-e35698710c3f" providerId="ADAL" clId="{0DC9DF84-BF2F-454C-BFB9-2359DE9FCE3C}" dt="2023-08-04T12:34:12.706" v="271"/>
        <pc:sldMkLst>
          <pc:docMk/>
          <pc:sldMk cId="879415470" sldId="1317"/>
        </pc:sldMkLst>
      </pc:sldChg>
      <pc:sldChg chg="modTransition">
        <pc:chgData name="güzin özdağoğlu" userId="4c214b7d-93dd-434e-9ae1-e35698710c3f" providerId="ADAL" clId="{0DC9DF84-BF2F-454C-BFB9-2359DE9FCE3C}" dt="2023-08-04T12:34:12.706" v="271"/>
        <pc:sldMkLst>
          <pc:docMk/>
          <pc:sldMk cId="1480989807" sldId="1318"/>
        </pc:sldMkLst>
      </pc:sldChg>
      <pc:sldChg chg="modTransition">
        <pc:chgData name="güzin özdağoğlu" userId="4c214b7d-93dd-434e-9ae1-e35698710c3f" providerId="ADAL" clId="{0DC9DF84-BF2F-454C-BFB9-2359DE9FCE3C}" dt="2023-08-04T12:34:12.706" v="271"/>
        <pc:sldMkLst>
          <pc:docMk/>
          <pc:sldMk cId="2459615720" sldId="1319"/>
        </pc:sldMkLst>
      </pc:sldChg>
      <pc:sldChg chg="modTransition">
        <pc:chgData name="güzin özdağoğlu" userId="4c214b7d-93dd-434e-9ae1-e35698710c3f" providerId="ADAL" clId="{0DC9DF84-BF2F-454C-BFB9-2359DE9FCE3C}" dt="2023-08-04T12:34:12.706" v="271"/>
        <pc:sldMkLst>
          <pc:docMk/>
          <pc:sldMk cId="3720103040" sldId="1320"/>
        </pc:sldMkLst>
      </pc:sldChg>
      <pc:sldChg chg="modTransition">
        <pc:chgData name="güzin özdağoğlu" userId="4c214b7d-93dd-434e-9ae1-e35698710c3f" providerId="ADAL" clId="{0DC9DF84-BF2F-454C-BFB9-2359DE9FCE3C}" dt="2023-08-04T12:34:12.706" v="271"/>
        <pc:sldMkLst>
          <pc:docMk/>
          <pc:sldMk cId="1605583655" sldId="1321"/>
        </pc:sldMkLst>
      </pc:sldChg>
      <pc:sldChg chg="modTransition">
        <pc:chgData name="güzin özdağoğlu" userId="4c214b7d-93dd-434e-9ae1-e35698710c3f" providerId="ADAL" clId="{0DC9DF84-BF2F-454C-BFB9-2359DE9FCE3C}" dt="2023-08-04T12:34:12.706" v="271"/>
        <pc:sldMkLst>
          <pc:docMk/>
          <pc:sldMk cId="2363709229" sldId="1322"/>
        </pc:sldMkLst>
      </pc:sldChg>
      <pc:sldChg chg="modTransition">
        <pc:chgData name="güzin özdağoğlu" userId="4c214b7d-93dd-434e-9ae1-e35698710c3f" providerId="ADAL" clId="{0DC9DF84-BF2F-454C-BFB9-2359DE9FCE3C}" dt="2023-08-04T12:34:12.706" v="271"/>
        <pc:sldMkLst>
          <pc:docMk/>
          <pc:sldMk cId="3525546219" sldId="1323"/>
        </pc:sldMkLst>
      </pc:sldChg>
      <pc:sldChg chg="modTransition">
        <pc:chgData name="güzin özdağoğlu" userId="4c214b7d-93dd-434e-9ae1-e35698710c3f" providerId="ADAL" clId="{0DC9DF84-BF2F-454C-BFB9-2359DE9FCE3C}" dt="2023-08-04T12:34:12.706" v="271"/>
        <pc:sldMkLst>
          <pc:docMk/>
          <pc:sldMk cId="4237877529" sldId="1324"/>
        </pc:sldMkLst>
      </pc:sldChg>
      <pc:sldChg chg="modTransition">
        <pc:chgData name="güzin özdağoğlu" userId="4c214b7d-93dd-434e-9ae1-e35698710c3f" providerId="ADAL" clId="{0DC9DF84-BF2F-454C-BFB9-2359DE9FCE3C}" dt="2023-08-04T12:34:12.706" v="271"/>
        <pc:sldMkLst>
          <pc:docMk/>
          <pc:sldMk cId="401553772" sldId="1325"/>
        </pc:sldMkLst>
      </pc:sldChg>
      <pc:sldChg chg="modTransition">
        <pc:chgData name="güzin özdağoğlu" userId="4c214b7d-93dd-434e-9ae1-e35698710c3f" providerId="ADAL" clId="{0DC9DF84-BF2F-454C-BFB9-2359DE9FCE3C}" dt="2023-08-04T12:34:12.706" v="271"/>
        <pc:sldMkLst>
          <pc:docMk/>
          <pc:sldMk cId="2859008274" sldId="1326"/>
        </pc:sldMkLst>
      </pc:sldChg>
      <pc:sldChg chg="modTransition">
        <pc:chgData name="güzin özdağoğlu" userId="4c214b7d-93dd-434e-9ae1-e35698710c3f" providerId="ADAL" clId="{0DC9DF84-BF2F-454C-BFB9-2359DE9FCE3C}" dt="2023-08-04T12:34:12.706" v="271"/>
        <pc:sldMkLst>
          <pc:docMk/>
          <pc:sldMk cId="2028008702" sldId="1327"/>
        </pc:sldMkLst>
      </pc:sldChg>
      <pc:sldChg chg="modTransition">
        <pc:chgData name="güzin özdağoğlu" userId="4c214b7d-93dd-434e-9ae1-e35698710c3f" providerId="ADAL" clId="{0DC9DF84-BF2F-454C-BFB9-2359DE9FCE3C}" dt="2023-08-04T12:34:12.706" v="271"/>
        <pc:sldMkLst>
          <pc:docMk/>
          <pc:sldMk cId="179423267" sldId="1328"/>
        </pc:sldMkLst>
      </pc:sldChg>
      <pc:sldChg chg="modTransition">
        <pc:chgData name="güzin özdağoğlu" userId="4c214b7d-93dd-434e-9ae1-e35698710c3f" providerId="ADAL" clId="{0DC9DF84-BF2F-454C-BFB9-2359DE9FCE3C}" dt="2023-08-04T12:34:12.706" v="271"/>
        <pc:sldMkLst>
          <pc:docMk/>
          <pc:sldMk cId="1523104728" sldId="1329"/>
        </pc:sldMkLst>
      </pc:sldChg>
      <pc:sldChg chg="modTransition">
        <pc:chgData name="güzin özdağoğlu" userId="4c214b7d-93dd-434e-9ae1-e35698710c3f" providerId="ADAL" clId="{0DC9DF84-BF2F-454C-BFB9-2359DE9FCE3C}" dt="2023-08-04T12:34:12.706" v="271"/>
        <pc:sldMkLst>
          <pc:docMk/>
          <pc:sldMk cId="3533960955" sldId="1330"/>
        </pc:sldMkLst>
      </pc:sldChg>
      <pc:sldChg chg="modTransition">
        <pc:chgData name="güzin özdağoğlu" userId="4c214b7d-93dd-434e-9ae1-e35698710c3f" providerId="ADAL" clId="{0DC9DF84-BF2F-454C-BFB9-2359DE9FCE3C}" dt="2023-08-04T12:34:12.706" v="271"/>
        <pc:sldMkLst>
          <pc:docMk/>
          <pc:sldMk cId="2678170804" sldId="1332"/>
        </pc:sldMkLst>
      </pc:sldChg>
      <pc:sldChg chg="modTransition">
        <pc:chgData name="güzin özdağoğlu" userId="4c214b7d-93dd-434e-9ae1-e35698710c3f" providerId="ADAL" clId="{0DC9DF84-BF2F-454C-BFB9-2359DE9FCE3C}" dt="2023-08-04T12:34:12.706" v="271"/>
        <pc:sldMkLst>
          <pc:docMk/>
          <pc:sldMk cId="3740178948" sldId="1333"/>
        </pc:sldMkLst>
      </pc:sldChg>
      <pc:sldMasterChg chg="modTransition modSldLayout">
        <pc:chgData name="güzin özdağoğlu" userId="4c214b7d-93dd-434e-9ae1-e35698710c3f" providerId="ADAL" clId="{0DC9DF84-BF2F-454C-BFB9-2359DE9FCE3C}" dt="2023-08-04T12:34:12.706" v="271"/>
        <pc:sldMasterMkLst>
          <pc:docMk/>
          <pc:sldMasterMk cId="997423932" sldId="2147483683"/>
        </pc:sldMasterMkLst>
        <pc:sldLayoutChg chg="modTransition">
          <pc:chgData name="güzin özdağoğlu" userId="4c214b7d-93dd-434e-9ae1-e35698710c3f" providerId="ADAL" clId="{0DC9DF84-BF2F-454C-BFB9-2359DE9FCE3C}" dt="2023-08-04T12:34:12.706" v="271"/>
          <pc:sldLayoutMkLst>
            <pc:docMk/>
            <pc:sldMasterMk cId="997423932" sldId="2147483683"/>
            <pc:sldLayoutMk cId="855806368" sldId="2147483684"/>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3621126845" sldId="2147483685"/>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387508001" sldId="2147483686"/>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2330752842" sldId="2147483687"/>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235951322" sldId="2147483688"/>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2051436561" sldId="2147483689"/>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3760047572" sldId="2147483690"/>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3374420802" sldId="2147483691"/>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2379318633" sldId="2147483692"/>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4110760038" sldId="2147483693"/>
          </pc:sldLayoutMkLst>
        </pc:sldLayoutChg>
        <pc:sldLayoutChg chg="modTransition">
          <pc:chgData name="güzin özdağoğlu" userId="4c214b7d-93dd-434e-9ae1-e35698710c3f" providerId="ADAL" clId="{0DC9DF84-BF2F-454C-BFB9-2359DE9FCE3C}" dt="2023-08-04T12:34:12.706" v="271"/>
          <pc:sldLayoutMkLst>
            <pc:docMk/>
            <pc:sldMasterMk cId="997423932" sldId="2147483683"/>
            <pc:sldLayoutMk cId="320611498" sldId="214748369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33A57-3A38-481C-A9EB-4E80CAAF0A28}" type="datetimeFigureOut">
              <a:rPr lang="tr-TR" smtClean="0"/>
              <a:t>8.8.2023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596BE-72C5-4E0B-A128-43029738465A}" type="slidenum">
              <a:rPr lang="tr-TR" smtClean="0"/>
              <a:t>‹#›</a:t>
            </a:fld>
            <a:endParaRPr lang="tr-TR"/>
          </a:p>
        </p:txBody>
      </p:sp>
    </p:spTree>
    <p:extLst>
      <p:ext uri="{BB962C8B-B14F-4D97-AF65-F5344CB8AC3E}">
        <p14:creationId xmlns:p14="http://schemas.microsoft.com/office/powerpoint/2010/main" val="3758899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59596BE-72C5-4E0B-A128-43029738465A}" type="slidenum">
              <a:rPr lang="tr-TR" smtClean="0"/>
              <a:t>1</a:t>
            </a:fld>
            <a:endParaRPr lang="tr-TR"/>
          </a:p>
        </p:txBody>
      </p:sp>
    </p:spTree>
    <p:extLst>
      <p:ext uri="{BB962C8B-B14F-4D97-AF65-F5344CB8AC3E}">
        <p14:creationId xmlns:p14="http://schemas.microsoft.com/office/powerpoint/2010/main" val="1572546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8040A0-3282-AF46-A25B-94B11FCF7462}"/>
              </a:ext>
            </a:extLst>
          </p:cNvPr>
          <p:cNvSpPr>
            <a:spLocks noGrp="1"/>
          </p:cNvSpPr>
          <p:nvPr>
            <p:ph type="ctrTitle"/>
          </p:nvPr>
        </p:nvSpPr>
        <p:spPr>
          <a:xfrm>
            <a:off x="1524000" y="3557588"/>
            <a:ext cx="9144000" cy="921312"/>
          </a:xfrm>
        </p:spPr>
        <p:txBody>
          <a:bodyPr anchor="ctr"/>
          <a:lstStyle>
            <a:lvl1pPr algn="ctr">
              <a:defRPr sz="6000" b="1">
                <a:solidFill>
                  <a:schemeClr val="bg1"/>
                </a:solidFill>
              </a:defRPr>
            </a:lvl1pPr>
          </a:lstStyle>
          <a:p>
            <a:r>
              <a:rPr lang="en-US" dirty="0"/>
              <a:t>Click to edit Master title style</a:t>
            </a:r>
            <a:endParaRPr lang="tr-TR" dirty="0"/>
          </a:p>
        </p:txBody>
      </p:sp>
      <p:sp>
        <p:nvSpPr>
          <p:cNvPr id="3" name="Subtitle 2">
            <a:extLst>
              <a:ext uri="{FF2B5EF4-FFF2-40B4-BE49-F238E27FC236}">
                <a16:creationId xmlns:a16="http://schemas.microsoft.com/office/drawing/2014/main" xmlns="" id="{A380FFB2-0C5B-FE4F-B47B-13D16207EB8B}"/>
              </a:ext>
            </a:extLst>
          </p:cNvPr>
          <p:cNvSpPr>
            <a:spLocks noGrp="1"/>
          </p:cNvSpPr>
          <p:nvPr>
            <p:ph type="subTitle" idx="1"/>
          </p:nvPr>
        </p:nvSpPr>
        <p:spPr>
          <a:xfrm>
            <a:off x="1524000" y="4809781"/>
            <a:ext cx="9144000" cy="73855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tr-TR" dirty="0"/>
          </a:p>
        </p:txBody>
      </p:sp>
      <p:sp>
        <p:nvSpPr>
          <p:cNvPr id="4" name="Date Placeholder 3">
            <a:extLst>
              <a:ext uri="{FF2B5EF4-FFF2-40B4-BE49-F238E27FC236}">
                <a16:creationId xmlns:a16="http://schemas.microsoft.com/office/drawing/2014/main" xmlns="" id="{FA817364-C444-104A-8004-96E50289CBDB}"/>
              </a:ext>
            </a:extLst>
          </p:cNvPr>
          <p:cNvSpPr>
            <a:spLocks noGrp="1"/>
          </p:cNvSpPr>
          <p:nvPr>
            <p:ph type="dt" sz="half" idx="10"/>
          </p:nvPr>
        </p:nvSpPr>
        <p:spPr/>
        <p:txBody>
          <a:bodyPr/>
          <a:lstStyle/>
          <a:p>
            <a:fld id="{CCFD7209-6C77-42D6-B817-1CDA89031C81}" type="datetime1">
              <a:rPr lang="tr-TR" smtClean="0"/>
              <a:t>8.8.2023</a:t>
            </a:fld>
            <a:endParaRPr lang="tr-TR"/>
          </a:p>
        </p:txBody>
      </p:sp>
      <p:sp>
        <p:nvSpPr>
          <p:cNvPr id="5" name="Footer Placeholder 4">
            <a:extLst>
              <a:ext uri="{FF2B5EF4-FFF2-40B4-BE49-F238E27FC236}">
                <a16:creationId xmlns:a16="http://schemas.microsoft.com/office/drawing/2014/main" xmlns="" id="{1005EEF5-0DFB-2B45-9BC6-B549F2EAEC2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04680340-C9EB-BC40-8416-F3FAB1397EAC}"/>
              </a:ext>
            </a:extLst>
          </p:cNvPr>
          <p:cNvSpPr>
            <a:spLocks noGrp="1"/>
          </p:cNvSpPr>
          <p:nvPr>
            <p:ph type="sldNum" sz="quarter" idx="12"/>
          </p:nvPr>
        </p:nvSpPr>
        <p:spPr/>
        <p:txBody>
          <a:bodyPr/>
          <a:lstStyle/>
          <a:p>
            <a:fld id="{CF8EA236-263A-8E4B-A919-97FD95326A6F}" type="slidenum">
              <a:rPr lang="tr-TR" smtClean="0"/>
              <a:t>‹#›</a:t>
            </a:fld>
            <a:endParaRPr lang="tr-TR"/>
          </a:p>
        </p:txBody>
      </p:sp>
    </p:spTree>
    <p:extLst>
      <p:ext uri="{BB962C8B-B14F-4D97-AF65-F5344CB8AC3E}">
        <p14:creationId xmlns:p14="http://schemas.microsoft.com/office/powerpoint/2010/main" val="85580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2B7E1-F47F-BE43-BB2D-F88350C7A09F}"/>
              </a:ext>
            </a:extLst>
          </p:cNvPr>
          <p:cNvSpPr>
            <a:spLocks noGrp="1"/>
          </p:cNvSpPr>
          <p:nvPr>
            <p:ph type="title"/>
          </p:nvPr>
        </p:nvSpPr>
        <p:spPr>
          <a:xfrm>
            <a:off x="838200" y="365125"/>
            <a:ext cx="8317089" cy="1325563"/>
          </a:xfrm>
        </p:spPr>
        <p:txBody>
          <a:bodyPr/>
          <a:lstStyle>
            <a:lvl1pPr>
              <a:defRPr b="1">
                <a:solidFill>
                  <a:schemeClr val="accent1"/>
                </a:solidFill>
              </a:defRPr>
            </a:lvl1pPr>
          </a:lstStyle>
          <a:p>
            <a:r>
              <a:rPr lang="en-US" dirty="0"/>
              <a:t>Click to edit Master title style</a:t>
            </a:r>
            <a:endParaRPr lang="tr-TR" dirty="0"/>
          </a:p>
        </p:txBody>
      </p:sp>
      <p:sp>
        <p:nvSpPr>
          <p:cNvPr id="3" name="Vertical Text Placeholder 2">
            <a:extLst>
              <a:ext uri="{FF2B5EF4-FFF2-40B4-BE49-F238E27FC236}">
                <a16:creationId xmlns:a16="http://schemas.microsoft.com/office/drawing/2014/main" xmlns="" id="{5185E205-529D-6D44-B715-68A3CBA6762E}"/>
              </a:ext>
            </a:extLst>
          </p:cNvPr>
          <p:cNvSpPr>
            <a:spLocks noGrp="1"/>
          </p:cNvSpPr>
          <p:nvPr>
            <p:ph type="body" orient="vert" idx="1"/>
          </p:nvPr>
        </p:nvSpPr>
        <p:spPr>
          <a:xfrm>
            <a:off x="838200" y="2110153"/>
            <a:ext cx="10515600" cy="4066809"/>
          </a:xfr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4" name="Date Placeholder 3">
            <a:extLst>
              <a:ext uri="{FF2B5EF4-FFF2-40B4-BE49-F238E27FC236}">
                <a16:creationId xmlns:a16="http://schemas.microsoft.com/office/drawing/2014/main" xmlns="" id="{2A1475E5-9EF6-6340-B2BB-1C1124058016}"/>
              </a:ext>
            </a:extLst>
          </p:cNvPr>
          <p:cNvSpPr>
            <a:spLocks noGrp="1"/>
          </p:cNvSpPr>
          <p:nvPr>
            <p:ph type="dt" sz="half" idx="10"/>
          </p:nvPr>
        </p:nvSpPr>
        <p:spPr/>
        <p:txBody>
          <a:bodyPr/>
          <a:lstStyle/>
          <a:p>
            <a:fld id="{2C88E7B5-A30B-41EC-908B-95CE2E46D829}" type="datetime1">
              <a:rPr lang="tr-TR" smtClean="0"/>
              <a:t>8.8.2023</a:t>
            </a:fld>
            <a:endParaRPr lang="tr-TR"/>
          </a:p>
        </p:txBody>
      </p:sp>
      <p:sp>
        <p:nvSpPr>
          <p:cNvPr id="5" name="Footer Placeholder 4">
            <a:extLst>
              <a:ext uri="{FF2B5EF4-FFF2-40B4-BE49-F238E27FC236}">
                <a16:creationId xmlns:a16="http://schemas.microsoft.com/office/drawing/2014/main" xmlns="" id="{6AA2DCEA-F13E-6F40-B62A-84CC2BD923ED}"/>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20847AD2-9758-3C4F-A7A2-D0BB8CF362E5}"/>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7" name="Picture 6">
            <a:extLst>
              <a:ext uri="{FF2B5EF4-FFF2-40B4-BE49-F238E27FC236}">
                <a16:creationId xmlns:a16="http://schemas.microsoft.com/office/drawing/2014/main" xmlns="" id="{75BECF59-36E7-5946-A383-1A5CC57CB5F0}"/>
              </a:ext>
            </a:extLst>
          </p:cNvPr>
          <p:cNvPicPr>
            <a:picLocks noChangeAspect="1"/>
          </p:cNvPicPr>
          <p:nvPr userDrawn="1"/>
        </p:nvPicPr>
        <p:blipFill>
          <a:blip r:embed="rId3"/>
          <a:stretch>
            <a:fillRect/>
          </a:stretch>
        </p:blipFill>
        <p:spPr>
          <a:xfrm>
            <a:off x="9905365" y="280828"/>
            <a:ext cx="1494155" cy="1494155"/>
          </a:xfrm>
          <a:prstGeom prst="rect">
            <a:avLst/>
          </a:prstGeom>
        </p:spPr>
      </p:pic>
      <p:cxnSp>
        <p:nvCxnSpPr>
          <p:cNvPr id="8" name="Straight Connector 7">
            <a:extLst>
              <a:ext uri="{FF2B5EF4-FFF2-40B4-BE49-F238E27FC236}">
                <a16:creationId xmlns:a16="http://schemas.microsoft.com/office/drawing/2014/main" xmlns="" id="{D0DB7F8D-0D72-964A-B72F-C7DB9A9D921F}"/>
              </a:ext>
            </a:extLst>
          </p:cNvPr>
          <p:cNvCxnSpPr/>
          <p:nvPr userDrawn="1"/>
        </p:nvCxnSpPr>
        <p:spPr>
          <a:xfrm>
            <a:off x="838200" y="1690688"/>
            <a:ext cx="8317089" cy="0"/>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076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31972A-06B9-8E4D-81B8-3FC29839DCE6}"/>
              </a:ext>
            </a:extLst>
          </p:cNvPr>
          <p:cNvSpPr>
            <a:spLocks noGrp="1"/>
          </p:cNvSpPr>
          <p:nvPr>
            <p:ph type="title" orient="vert"/>
          </p:nvPr>
        </p:nvSpPr>
        <p:spPr>
          <a:xfrm>
            <a:off x="838200" y="422031"/>
            <a:ext cx="2628900" cy="5754932"/>
          </a:xfrm>
        </p:spPr>
        <p:txBody>
          <a:bodyPr vert="horz"/>
          <a:lstStyle>
            <a:lvl1pPr>
              <a:defRPr b="1">
                <a:solidFill>
                  <a:schemeClr val="accent1"/>
                </a:solidFill>
              </a:defRPr>
            </a:lvl1pPr>
          </a:lstStyle>
          <a:p>
            <a:r>
              <a:rPr lang="en-US" dirty="0"/>
              <a:t>Click to edit Master title style</a:t>
            </a:r>
            <a:endParaRPr lang="tr-TR" dirty="0"/>
          </a:p>
        </p:txBody>
      </p:sp>
      <p:sp>
        <p:nvSpPr>
          <p:cNvPr id="3" name="Vertical Text Placeholder 2">
            <a:extLst>
              <a:ext uri="{FF2B5EF4-FFF2-40B4-BE49-F238E27FC236}">
                <a16:creationId xmlns:a16="http://schemas.microsoft.com/office/drawing/2014/main" xmlns="" id="{594E875F-6BB8-2B41-A85E-C5CCDF5FB509}"/>
              </a:ext>
            </a:extLst>
          </p:cNvPr>
          <p:cNvSpPr>
            <a:spLocks noGrp="1"/>
          </p:cNvSpPr>
          <p:nvPr>
            <p:ph type="body" orient="vert" idx="1"/>
          </p:nvPr>
        </p:nvSpPr>
        <p:spPr>
          <a:xfrm>
            <a:off x="3619500" y="1811215"/>
            <a:ext cx="7734300" cy="4365748"/>
          </a:xfrm>
        </p:spPr>
        <p:txBody>
          <a:bodyPr vert="horz"/>
          <a:lstStyle>
            <a:lvl1pPr>
              <a:defRPr>
                <a:solidFill>
                  <a:schemeClr val="accent1"/>
                </a:solidFill>
              </a:defRPr>
            </a:lvl1pPr>
            <a:lvl2pPr>
              <a:defRPr>
                <a:solidFill>
                  <a:schemeClr val="accent6"/>
                </a:solidFill>
              </a:defRPr>
            </a:lvl2pPr>
            <a:lvl3pPr>
              <a:defRPr>
                <a:solidFill>
                  <a:schemeClr val="accent3"/>
                </a:solidFill>
              </a:defRPr>
            </a:lvl3pPr>
            <a:lvl4pPr>
              <a:defRPr>
                <a:solidFill>
                  <a:schemeClr val="accent5"/>
                </a:solidFill>
              </a:defRPr>
            </a:lvl4pPr>
            <a:lvl5pPr>
              <a:defRPr>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4" name="Date Placeholder 3">
            <a:extLst>
              <a:ext uri="{FF2B5EF4-FFF2-40B4-BE49-F238E27FC236}">
                <a16:creationId xmlns:a16="http://schemas.microsoft.com/office/drawing/2014/main" xmlns="" id="{2F23AFD9-119B-AF4E-83CD-2AB4717723CB}"/>
              </a:ext>
            </a:extLst>
          </p:cNvPr>
          <p:cNvSpPr>
            <a:spLocks noGrp="1"/>
          </p:cNvSpPr>
          <p:nvPr>
            <p:ph type="dt" sz="half" idx="10"/>
          </p:nvPr>
        </p:nvSpPr>
        <p:spPr/>
        <p:txBody>
          <a:bodyPr/>
          <a:lstStyle/>
          <a:p>
            <a:fld id="{CE0B2877-0D75-4345-861B-27F46914D8BA}" type="datetime1">
              <a:rPr lang="tr-TR" smtClean="0"/>
              <a:t>8.8.2023</a:t>
            </a:fld>
            <a:endParaRPr lang="tr-TR"/>
          </a:p>
        </p:txBody>
      </p:sp>
      <p:sp>
        <p:nvSpPr>
          <p:cNvPr id="5" name="Footer Placeholder 4">
            <a:extLst>
              <a:ext uri="{FF2B5EF4-FFF2-40B4-BE49-F238E27FC236}">
                <a16:creationId xmlns:a16="http://schemas.microsoft.com/office/drawing/2014/main" xmlns="" id="{2B01E618-DA17-1942-BE61-C786F2DA980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12AA7508-CAB6-F24D-BC15-39E3E6028F18}"/>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7" name="Picture 6">
            <a:extLst>
              <a:ext uri="{FF2B5EF4-FFF2-40B4-BE49-F238E27FC236}">
                <a16:creationId xmlns:a16="http://schemas.microsoft.com/office/drawing/2014/main" xmlns="" id="{83A62F18-C391-694B-BC24-89E886683A64}"/>
              </a:ext>
            </a:extLst>
          </p:cNvPr>
          <p:cNvPicPr>
            <a:picLocks noChangeAspect="1"/>
          </p:cNvPicPr>
          <p:nvPr userDrawn="1"/>
        </p:nvPicPr>
        <p:blipFill>
          <a:blip r:embed="rId3"/>
          <a:stretch>
            <a:fillRect/>
          </a:stretch>
        </p:blipFill>
        <p:spPr>
          <a:xfrm>
            <a:off x="9905365" y="280828"/>
            <a:ext cx="1494155" cy="1494155"/>
          </a:xfrm>
          <a:prstGeom prst="rect">
            <a:avLst/>
          </a:prstGeom>
        </p:spPr>
      </p:pic>
    </p:spTree>
    <p:extLst>
      <p:ext uri="{BB962C8B-B14F-4D97-AF65-F5344CB8AC3E}">
        <p14:creationId xmlns:p14="http://schemas.microsoft.com/office/powerpoint/2010/main" val="32061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2BBF1-9179-C64D-AD1E-E3603236546C}"/>
              </a:ext>
            </a:extLst>
          </p:cNvPr>
          <p:cNvSpPr>
            <a:spLocks noGrp="1"/>
          </p:cNvSpPr>
          <p:nvPr>
            <p:ph type="title"/>
          </p:nvPr>
        </p:nvSpPr>
        <p:spPr>
          <a:xfrm>
            <a:off x="838200" y="365125"/>
            <a:ext cx="8317089" cy="1325563"/>
          </a:xfrm>
        </p:spPr>
        <p:txBody>
          <a:bodyPr/>
          <a:lstStyle>
            <a:lvl1pPr>
              <a:defRPr b="1">
                <a:solidFill>
                  <a:schemeClr val="accent1"/>
                </a:solidFill>
              </a:defRPr>
            </a:lvl1pPr>
          </a:lstStyle>
          <a:p>
            <a:r>
              <a:rPr lang="en-US" dirty="0"/>
              <a:t>Click to edit Master title style</a:t>
            </a:r>
            <a:endParaRPr lang="tr-TR" dirty="0"/>
          </a:p>
        </p:txBody>
      </p:sp>
      <p:sp>
        <p:nvSpPr>
          <p:cNvPr id="3" name="Content Placeholder 2">
            <a:extLst>
              <a:ext uri="{FF2B5EF4-FFF2-40B4-BE49-F238E27FC236}">
                <a16:creationId xmlns:a16="http://schemas.microsoft.com/office/drawing/2014/main" xmlns="" id="{D0DA4818-42BE-9341-8813-D6ECEB7820A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4" name="Date Placeholder 3">
            <a:extLst>
              <a:ext uri="{FF2B5EF4-FFF2-40B4-BE49-F238E27FC236}">
                <a16:creationId xmlns:a16="http://schemas.microsoft.com/office/drawing/2014/main" xmlns="" id="{490A67FF-9A55-354D-9FC4-C4F3767D9DD4}"/>
              </a:ext>
            </a:extLst>
          </p:cNvPr>
          <p:cNvSpPr>
            <a:spLocks noGrp="1"/>
          </p:cNvSpPr>
          <p:nvPr>
            <p:ph type="dt" sz="half" idx="10"/>
          </p:nvPr>
        </p:nvSpPr>
        <p:spPr/>
        <p:txBody>
          <a:bodyPr/>
          <a:lstStyle/>
          <a:p>
            <a:fld id="{F677F984-036B-400D-AA92-67A59A8044AF}" type="datetime1">
              <a:rPr lang="tr-TR" smtClean="0"/>
              <a:t>8.8.2023</a:t>
            </a:fld>
            <a:endParaRPr lang="tr-TR"/>
          </a:p>
        </p:txBody>
      </p:sp>
      <p:sp>
        <p:nvSpPr>
          <p:cNvPr id="5" name="Footer Placeholder 4">
            <a:extLst>
              <a:ext uri="{FF2B5EF4-FFF2-40B4-BE49-F238E27FC236}">
                <a16:creationId xmlns:a16="http://schemas.microsoft.com/office/drawing/2014/main" xmlns="" id="{258FF7C3-785A-9C4B-842F-7EF422427400}"/>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E5632753-824F-0841-B974-E1357F2B37E8}"/>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7" name="Picture 6">
            <a:extLst>
              <a:ext uri="{FF2B5EF4-FFF2-40B4-BE49-F238E27FC236}">
                <a16:creationId xmlns:a16="http://schemas.microsoft.com/office/drawing/2014/main" xmlns="" id="{C4CB2650-91C2-9148-AE66-579AABFF5D33}"/>
              </a:ext>
            </a:extLst>
          </p:cNvPr>
          <p:cNvPicPr>
            <a:picLocks noChangeAspect="1"/>
          </p:cNvPicPr>
          <p:nvPr userDrawn="1"/>
        </p:nvPicPr>
        <p:blipFill>
          <a:blip r:embed="rId3"/>
          <a:stretch>
            <a:fillRect/>
          </a:stretch>
        </p:blipFill>
        <p:spPr>
          <a:xfrm>
            <a:off x="9905365" y="280828"/>
            <a:ext cx="1494155" cy="1494155"/>
          </a:xfrm>
          <a:prstGeom prst="rect">
            <a:avLst/>
          </a:prstGeom>
        </p:spPr>
      </p:pic>
      <p:cxnSp>
        <p:nvCxnSpPr>
          <p:cNvPr id="8" name="Straight Connector 7">
            <a:extLst>
              <a:ext uri="{FF2B5EF4-FFF2-40B4-BE49-F238E27FC236}">
                <a16:creationId xmlns:a16="http://schemas.microsoft.com/office/drawing/2014/main" xmlns="" id="{F62B41ED-2589-E148-8857-F5F401EFAA28}"/>
              </a:ext>
            </a:extLst>
          </p:cNvPr>
          <p:cNvCxnSpPr/>
          <p:nvPr userDrawn="1"/>
        </p:nvCxnSpPr>
        <p:spPr>
          <a:xfrm>
            <a:off x="838200" y="1690688"/>
            <a:ext cx="8317089" cy="0"/>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112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A3A97B-AA58-9F4D-B4CF-89DAC6E0823A}"/>
              </a:ext>
            </a:extLst>
          </p:cNvPr>
          <p:cNvSpPr>
            <a:spLocks noGrp="1"/>
          </p:cNvSpPr>
          <p:nvPr>
            <p:ph type="title"/>
          </p:nvPr>
        </p:nvSpPr>
        <p:spPr>
          <a:xfrm>
            <a:off x="831850" y="1916723"/>
            <a:ext cx="10515600" cy="2645752"/>
          </a:xfrm>
        </p:spPr>
        <p:txBody>
          <a:bodyPr anchor="ctr"/>
          <a:lstStyle>
            <a:lvl1pPr algn="ctr">
              <a:defRPr sz="6000" b="1">
                <a:solidFill>
                  <a:schemeClr val="accent1"/>
                </a:solidFill>
              </a:defRPr>
            </a:lvl1p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xmlns="" id="{281A2AAE-1413-7147-BC0D-C5870301A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AC220B95-3291-8442-AC39-14FA4362E6AE}"/>
              </a:ext>
            </a:extLst>
          </p:cNvPr>
          <p:cNvSpPr>
            <a:spLocks noGrp="1"/>
          </p:cNvSpPr>
          <p:nvPr>
            <p:ph type="dt" sz="half" idx="10"/>
          </p:nvPr>
        </p:nvSpPr>
        <p:spPr/>
        <p:txBody>
          <a:bodyPr/>
          <a:lstStyle/>
          <a:p>
            <a:fld id="{EDCA5C16-3A61-42B8-B0C1-D00DCDCA89EF}" type="datetime1">
              <a:rPr lang="tr-TR" smtClean="0"/>
              <a:t>8.8.2023</a:t>
            </a:fld>
            <a:endParaRPr lang="tr-TR"/>
          </a:p>
        </p:txBody>
      </p:sp>
      <p:sp>
        <p:nvSpPr>
          <p:cNvPr id="5" name="Footer Placeholder 4">
            <a:extLst>
              <a:ext uri="{FF2B5EF4-FFF2-40B4-BE49-F238E27FC236}">
                <a16:creationId xmlns:a16="http://schemas.microsoft.com/office/drawing/2014/main" xmlns="" id="{7A58CE5B-1EC9-684D-9C78-FB6DF8D4C53C}"/>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937F7736-F360-1440-8D79-731BE5C3DCBB}"/>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7" name="Picture 6">
            <a:extLst>
              <a:ext uri="{FF2B5EF4-FFF2-40B4-BE49-F238E27FC236}">
                <a16:creationId xmlns:a16="http://schemas.microsoft.com/office/drawing/2014/main" xmlns="" id="{F969DAAC-1ADA-3B40-89B1-396D76A08773}"/>
              </a:ext>
            </a:extLst>
          </p:cNvPr>
          <p:cNvPicPr>
            <a:picLocks noChangeAspect="1"/>
          </p:cNvPicPr>
          <p:nvPr userDrawn="1"/>
        </p:nvPicPr>
        <p:blipFill>
          <a:blip r:embed="rId3"/>
          <a:stretch>
            <a:fillRect/>
          </a:stretch>
        </p:blipFill>
        <p:spPr>
          <a:xfrm>
            <a:off x="9905365" y="280828"/>
            <a:ext cx="1494155" cy="1494155"/>
          </a:xfrm>
          <a:prstGeom prst="rect">
            <a:avLst/>
          </a:prstGeom>
        </p:spPr>
      </p:pic>
    </p:spTree>
    <p:extLst>
      <p:ext uri="{BB962C8B-B14F-4D97-AF65-F5344CB8AC3E}">
        <p14:creationId xmlns:p14="http://schemas.microsoft.com/office/powerpoint/2010/main" val="387508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AD6985-B0BA-624C-99C9-5E0852F89E02}"/>
              </a:ext>
            </a:extLst>
          </p:cNvPr>
          <p:cNvSpPr>
            <a:spLocks noGrp="1"/>
          </p:cNvSpPr>
          <p:nvPr>
            <p:ph type="title"/>
          </p:nvPr>
        </p:nvSpPr>
        <p:spPr>
          <a:xfrm>
            <a:off x="838200" y="365125"/>
            <a:ext cx="8317089" cy="1325563"/>
          </a:xfrm>
        </p:spPr>
        <p:txBody>
          <a:bodyPr/>
          <a:lstStyle>
            <a:lvl1pPr>
              <a:defRPr b="1">
                <a:solidFill>
                  <a:schemeClr val="accent1"/>
                </a:solidFill>
              </a:defRPr>
            </a:lvl1pPr>
          </a:lstStyle>
          <a:p>
            <a:r>
              <a:rPr lang="en-US" dirty="0"/>
              <a:t>Click to edit Master title style</a:t>
            </a:r>
            <a:endParaRPr lang="tr-TR" dirty="0"/>
          </a:p>
        </p:txBody>
      </p:sp>
      <p:sp>
        <p:nvSpPr>
          <p:cNvPr id="3" name="Content Placeholder 2">
            <a:extLst>
              <a:ext uri="{FF2B5EF4-FFF2-40B4-BE49-F238E27FC236}">
                <a16:creationId xmlns:a16="http://schemas.microsoft.com/office/drawing/2014/main" xmlns="" id="{F84E806C-3D3C-BF4E-BB89-1485488E53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xmlns="" id="{0398EA71-6ED8-3042-9B9E-763FB2C5C7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xmlns="" id="{34973093-8BFC-544C-BAAF-60372441C201}"/>
              </a:ext>
            </a:extLst>
          </p:cNvPr>
          <p:cNvSpPr>
            <a:spLocks noGrp="1"/>
          </p:cNvSpPr>
          <p:nvPr>
            <p:ph type="dt" sz="half" idx="10"/>
          </p:nvPr>
        </p:nvSpPr>
        <p:spPr/>
        <p:txBody>
          <a:bodyPr/>
          <a:lstStyle/>
          <a:p>
            <a:fld id="{81D41B99-422F-4024-AE36-241E6E4D20F2}" type="datetime1">
              <a:rPr lang="tr-TR" smtClean="0"/>
              <a:t>8.8.2023</a:t>
            </a:fld>
            <a:endParaRPr lang="tr-TR"/>
          </a:p>
        </p:txBody>
      </p:sp>
      <p:sp>
        <p:nvSpPr>
          <p:cNvPr id="6" name="Footer Placeholder 5">
            <a:extLst>
              <a:ext uri="{FF2B5EF4-FFF2-40B4-BE49-F238E27FC236}">
                <a16:creationId xmlns:a16="http://schemas.microsoft.com/office/drawing/2014/main" xmlns="" id="{88DE5CCB-ECE1-5542-A539-A9EEDA88F4AD}"/>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xmlns="" id="{BA34B792-505E-EE44-864D-7335BDD64F7F}"/>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8" name="Picture 7">
            <a:extLst>
              <a:ext uri="{FF2B5EF4-FFF2-40B4-BE49-F238E27FC236}">
                <a16:creationId xmlns:a16="http://schemas.microsoft.com/office/drawing/2014/main" xmlns="" id="{88211388-D12A-9846-82CD-B4C20FD508BB}"/>
              </a:ext>
            </a:extLst>
          </p:cNvPr>
          <p:cNvPicPr>
            <a:picLocks noChangeAspect="1"/>
          </p:cNvPicPr>
          <p:nvPr userDrawn="1"/>
        </p:nvPicPr>
        <p:blipFill>
          <a:blip r:embed="rId3"/>
          <a:stretch>
            <a:fillRect/>
          </a:stretch>
        </p:blipFill>
        <p:spPr>
          <a:xfrm>
            <a:off x="9905365" y="280828"/>
            <a:ext cx="1494155" cy="1494155"/>
          </a:xfrm>
          <a:prstGeom prst="rect">
            <a:avLst/>
          </a:prstGeom>
        </p:spPr>
      </p:pic>
      <p:cxnSp>
        <p:nvCxnSpPr>
          <p:cNvPr id="9" name="Straight Connector 8">
            <a:extLst>
              <a:ext uri="{FF2B5EF4-FFF2-40B4-BE49-F238E27FC236}">
                <a16:creationId xmlns:a16="http://schemas.microsoft.com/office/drawing/2014/main" xmlns="" id="{0E8F2509-A11E-F44A-88BF-A7BDEE5F022E}"/>
              </a:ext>
            </a:extLst>
          </p:cNvPr>
          <p:cNvCxnSpPr/>
          <p:nvPr userDrawn="1"/>
        </p:nvCxnSpPr>
        <p:spPr>
          <a:xfrm>
            <a:off x="838200" y="1690688"/>
            <a:ext cx="8317089" cy="0"/>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0752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9825C2-63D1-9C48-8F8C-551687CFA4B3}"/>
              </a:ext>
            </a:extLst>
          </p:cNvPr>
          <p:cNvSpPr>
            <a:spLocks noGrp="1"/>
          </p:cNvSpPr>
          <p:nvPr>
            <p:ph type="title"/>
          </p:nvPr>
        </p:nvSpPr>
        <p:spPr>
          <a:xfrm>
            <a:off x="839788" y="365125"/>
            <a:ext cx="8831750" cy="1325563"/>
          </a:xfrm>
        </p:spPr>
        <p:txBody>
          <a:bodyPr/>
          <a:lstStyle>
            <a:lvl1pPr>
              <a:defRPr b="1">
                <a:solidFill>
                  <a:schemeClr val="accent1"/>
                </a:solidFill>
              </a:defRPr>
            </a:lvl1p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xmlns="" id="{AB6D7FC5-9A58-884C-90A6-52103D565105}"/>
              </a:ext>
            </a:extLst>
          </p:cNvPr>
          <p:cNvSpPr>
            <a:spLocks noGrp="1"/>
          </p:cNvSpPr>
          <p:nvPr>
            <p:ph type="body" idx="1"/>
          </p:nvPr>
        </p:nvSpPr>
        <p:spPr>
          <a:xfrm>
            <a:off x="839788" y="1857375"/>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697F6CA-ECF4-4B46-8007-AAEC1B66C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xmlns="" id="{23A23999-1912-4C4A-82CF-B29D2B7FC16D}"/>
              </a:ext>
            </a:extLst>
          </p:cNvPr>
          <p:cNvSpPr>
            <a:spLocks noGrp="1"/>
          </p:cNvSpPr>
          <p:nvPr>
            <p:ph type="body" sz="quarter" idx="3"/>
          </p:nvPr>
        </p:nvSpPr>
        <p:spPr>
          <a:xfrm>
            <a:off x="6172200" y="1857375"/>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772123-82A7-2B46-9E5C-8F23A08691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xmlns="" id="{D66BAAAF-AC55-224A-92F4-65104BF233E4}"/>
              </a:ext>
            </a:extLst>
          </p:cNvPr>
          <p:cNvSpPr>
            <a:spLocks noGrp="1"/>
          </p:cNvSpPr>
          <p:nvPr>
            <p:ph type="dt" sz="half" idx="10"/>
          </p:nvPr>
        </p:nvSpPr>
        <p:spPr/>
        <p:txBody>
          <a:bodyPr/>
          <a:lstStyle/>
          <a:p>
            <a:fld id="{D70310F2-505B-4B4B-B94B-316EDC306575}" type="datetime1">
              <a:rPr lang="tr-TR" smtClean="0"/>
              <a:t>8.8.2023</a:t>
            </a:fld>
            <a:endParaRPr lang="tr-TR"/>
          </a:p>
        </p:txBody>
      </p:sp>
      <p:sp>
        <p:nvSpPr>
          <p:cNvPr id="8" name="Footer Placeholder 7">
            <a:extLst>
              <a:ext uri="{FF2B5EF4-FFF2-40B4-BE49-F238E27FC236}">
                <a16:creationId xmlns:a16="http://schemas.microsoft.com/office/drawing/2014/main" xmlns="" id="{7DBD44B3-474E-E64E-8FA6-86138245A02C}"/>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xmlns="" id="{A7CC0F39-9008-1F4E-B9D1-5ABF118E8211}"/>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10" name="Picture 9">
            <a:extLst>
              <a:ext uri="{FF2B5EF4-FFF2-40B4-BE49-F238E27FC236}">
                <a16:creationId xmlns:a16="http://schemas.microsoft.com/office/drawing/2014/main" xmlns="" id="{65267E69-6855-3A41-A6E9-05EB5A35EA5B}"/>
              </a:ext>
            </a:extLst>
          </p:cNvPr>
          <p:cNvPicPr>
            <a:picLocks noChangeAspect="1"/>
          </p:cNvPicPr>
          <p:nvPr userDrawn="1"/>
        </p:nvPicPr>
        <p:blipFill>
          <a:blip r:embed="rId3"/>
          <a:stretch>
            <a:fillRect/>
          </a:stretch>
        </p:blipFill>
        <p:spPr>
          <a:xfrm>
            <a:off x="9905365" y="280828"/>
            <a:ext cx="1494155" cy="1494155"/>
          </a:xfrm>
          <a:prstGeom prst="rect">
            <a:avLst/>
          </a:prstGeom>
        </p:spPr>
      </p:pic>
      <p:cxnSp>
        <p:nvCxnSpPr>
          <p:cNvPr id="11" name="Straight Connector 10">
            <a:extLst>
              <a:ext uri="{FF2B5EF4-FFF2-40B4-BE49-F238E27FC236}">
                <a16:creationId xmlns:a16="http://schemas.microsoft.com/office/drawing/2014/main" xmlns="" id="{CFD0EFED-E962-8045-ABE7-ADCBB37222FF}"/>
              </a:ext>
            </a:extLst>
          </p:cNvPr>
          <p:cNvCxnSpPr/>
          <p:nvPr userDrawn="1"/>
        </p:nvCxnSpPr>
        <p:spPr>
          <a:xfrm>
            <a:off x="838200" y="1690688"/>
            <a:ext cx="8317089" cy="0"/>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95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D097A-E315-A040-824D-70336870BCD2}"/>
              </a:ext>
            </a:extLst>
          </p:cNvPr>
          <p:cNvSpPr>
            <a:spLocks noGrp="1"/>
          </p:cNvSpPr>
          <p:nvPr>
            <p:ph type="title"/>
          </p:nvPr>
        </p:nvSpPr>
        <p:spPr>
          <a:xfrm>
            <a:off x="838200" y="365125"/>
            <a:ext cx="8569569" cy="1325563"/>
          </a:xfrm>
        </p:spPr>
        <p:txBody>
          <a:bodyPr/>
          <a:lstStyle>
            <a:lvl1pPr>
              <a:defRPr b="1">
                <a:solidFill>
                  <a:schemeClr val="accent1"/>
                </a:solidFill>
              </a:defRPr>
            </a:lvl1pPr>
          </a:lstStyle>
          <a:p>
            <a:r>
              <a:rPr lang="en-US" dirty="0"/>
              <a:t>Click to edit Master title style</a:t>
            </a:r>
            <a:endParaRPr lang="tr-TR" dirty="0"/>
          </a:p>
        </p:txBody>
      </p:sp>
      <p:sp>
        <p:nvSpPr>
          <p:cNvPr id="3" name="Date Placeholder 2">
            <a:extLst>
              <a:ext uri="{FF2B5EF4-FFF2-40B4-BE49-F238E27FC236}">
                <a16:creationId xmlns:a16="http://schemas.microsoft.com/office/drawing/2014/main" xmlns="" id="{996D9908-7A0E-954F-B461-C7D68BB08B89}"/>
              </a:ext>
            </a:extLst>
          </p:cNvPr>
          <p:cNvSpPr>
            <a:spLocks noGrp="1"/>
          </p:cNvSpPr>
          <p:nvPr>
            <p:ph type="dt" sz="half" idx="10"/>
          </p:nvPr>
        </p:nvSpPr>
        <p:spPr/>
        <p:txBody>
          <a:bodyPr/>
          <a:lstStyle/>
          <a:p>
            <a:fld id="{C7E3621D-DBFC-408B-A4E1-30850827AFB8}" type="datetime1">
              <a:rPr lang="tr-TR" smtClean="0"/>
              <a:t>8.8.2023</a:t>
            </a:fld>
            <a:endParaRPr lang="tr-TR"/>
          </a:p>
        </p:txBody>
      </p:sp>
      <p:sp>
        <p:nvSpPr>
          <p:cNvPr id="4" name="Footer Placeholder 3">
            <a:extLst>
              <a:ext uri="{FF2B5EF4-FFF2-40B4-BE49-F238E27FC236}">
                <a16:creationId xmlns:a16="http://schemas.microsoft.com/office/drawing/2014/main" xmlns="" id="{D19733D9-4D69-B749-94EB-5A4170585182}"/>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xmlns="" id="{F77FFF3D-C0F7-8A41-A9D4-A889A1CE0119}"/>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6" name="Picture 5">
            <a:extLst>
              <a:ext uri="{FF2B5EF4-FFF2-40B4-BE49-F238E27FC236}">
                <a16:creationId xmlns:a16="http://schemas.microsoft.com/office/drawing/2014/main" xmlns="" id="{3AAA6EE4-60C8-6341-B482-2C803D53A700}"/>
              </a:ext>
            </a:extLst>
          </p:cNvPr>
          <p:cNvPicPr>
            <a:picLocks noChangeAspect="1"/>
          </p:cNvPicPr>
          <p:nvPr userDrawn="1"/>
        </p:nvPicPr>
        <p:blipFill>
          <a:blip r:embed="rId3"/>
          <a:stretch>
            <a:fillRect/>
          </a:stretch>
        </p:blipFill>
        <p:spPr>
          <a:xfrm>
            <a:off x="9905365" y="280828"/>
            <a:ext cx="1494155" cy="1494155"/>
          </a:xfrm>
          <a:prstGeom prst="rect">
            <a:avLst/>
          </a:prstGeom>
        </p:spPr>
      </p:pic>
      <p:cxnSp>
        <p:nvCxnSpPr>
          <p:cNvPr id="7" name="Straight Connector 6">
            <a:extLst>
              <a:ext uri="{FF2B5EF4-FFF2-40B4-BE49-F238E27FC236}">
                <a16:creationId xmlns:a16="http://schemas.microsoft.com/office/drawing/2014/main" xmlns="" id="{55C50710-4690-A74E-82B3-D4C92CE5903E}"/>
              </a:ext>
            </a:extLst>
          </p:cNvPr>
          <p:cNvCxnSpPr/>
          <p:nvPr userDrawn="1"/>
        </p:nvCxnSpPr>
        <p:spPr>
          <a:xfrm>
            <a:off x="838200" y="1690688"/>
            <a:ext cx="8317089" cy="0"/>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1436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D2E811-1EA2-7A43-85EC-595D4033C4EE}"/>
              </a:ext>
            </a:extLst>
          </p:cNvPr>
          <p:cNvSpPr>
            <a:spLocks noGrp="1"/>
          </p:cNvSpPr>
          <p:nvPr>
            <p:ph type="dt" sz="half" idx="10"/>
          </p:nvPr>
        </p:nvSpPr>
        <p:spPr/>
        <p:txBody>
          <a:bodyPr/>
          <a:lstStyle/>
          <a:p>
            <a:fld id="{D88EAAE8-E3DF-483C-8556-B5D4E6DBE86A}" type="datetime1">
              <a:rPr lang="tr-TR" smtClean="0"/>
              <a:t>8.8.2023</a:t>
            </a:fld>
            <a:endParaRPr lang="tr-TR"/>
          </a:p>
        </p:txBody>
      </p:sp>
      <p:sp>
        <p:nvSpPr>
          <p:cNvPr id="3" name="Footer Placeholder 2">
            <a:extLst>
              <a:ext uri="{FF2B5EF4-FFF2-40B4-BE49-F238E27FC236}">
                <a16:creationId xmlns:a16="http://schemas.microsoft.com/office/drawing/2014/main" xmlns="" id="{90603825-2867-604A-8EE3-160CF382565A}"/>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xmlns="" id="{17A84306-E8EB-C24D-A62A-09EE0AC251DF}"/>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5" name="Picture 4">
            <a:extLst>
              <a:ext uri="{FF2B5EF4-FFF2-40B4-BE49-F238E27FC236}">
                <a16:creationId xmlns:a16="http://schemas.microsoft.com/office/drawing/2014/main" xmlns="" id="{80690F9A-CB4A-1D40-9619-68310C063665}"/>
              </a:ext>
            </a:extLst>
          </p:cNvPr>
          <p:cNvPicPr>
            <a:picLocks noChangeAspect="1"/>
          </p:cNvPicPr>
          <p:nvPr userDrawn="1"/>
        </p:nvPicPr>
        <p:blipFill>
          <a:blip r:embed="rId3"/>
          <a:stretch>
            <a:fillRect/>
          </a:stretch>
        </p:blipFill>
        <p:spPr>
          <a:xfrm>
            <a:off x="9905365" y="280828"/>
            <a:ext cx="1494155" cy="1494155"/>
          </a:xfrm>
          <a:prstGeom prst="rect">
            <a:avLst/>
          </a:prstGeom>
        </p:spPr>
      </p:pic>
    </p:spTree>
    <p:extLst>
      <p:ext uri="{BB962C8B-B14F-4D97-AF65-F5344CB8AC3E}">
        <p14:creationId xmlns:p14="http://schemas.microsoft.com/office/powerpoint/2010/main" val="3760047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9BBE2-61F4-514C-93A0-BCB8A37DF4C0}"/>
              </a:ext>
            </a:extLst>
          </p:cNvPr>
          <p:cNvSpPr>
            <a:spLocks noGrp="1"/>
          </p:cNvSpPr>
          <p:nvPr>
            <p:ph type="title"/>
          </p:nvPr>
        </p:nvSpPr>
        <p:spPr>
          <a:xfrm>
            <a:off x="839788" y="457200"/>
            <a:ext cx="3932237" cy="1317783"/>
          </a:xfrm>
        </p:spPr>
        <p:txBody>
          <a:bodyPr anchor="ctr"/>
          <a:lstStyle>
            <a:lvl1pPr>
              <a:defRPr sz="3200" b="1">
                <a:solidFill>
                  <a:schemeClr val="accent1"/>
                </a:solidFill>
              </a:defRPr>
            </a:lvl1pPr>
          </a:lstStyle>
          <a:p>
            <a:r>
              <a:rPr lang="en-US" dirty="0"/>
              <a:t>Click to edit Master title style</a:t>
            </a:r>
            <a:endParaRPr lang="tr-TR" dirty="0"/>
          </a:p>
        </p:txBody>
      </p:sp>
      <p:sp>
        <p:nvSpPr>
          <p:cNvPr id="3" name="Content Placeholder 2">
            <a:extLst>
              <a:ext uri="{FF2B5EF4-FFF2-40B4-BE49-F238E27FC236}">
                <a16:creationId xmlns:a16="http://schemas.microsoft.com/office/drawing/2014/main" xmlns="" id="{8E5E552B-B880-5648-9CFD-713E4EEA3AF3}"/>
              </a:ext>
            </a:extLst>
          </p:cNvPr>
          <p:cNvSpPr>
            <a:spLocks noGrp="1"/>
          </p:cNvSpPr>
          <p:nvPr>
            <p:ph idx="1"/>
          </p:nvPr>
        </p:nvSpPr>
        <p:spPr>
          <a:xfrm>
            <a:off x="5183188" y="2049462"/>
            <a:ext cx="6172200" cy="3811588"/>
          </a:xfrm>
        </p:spPr>
        <p:txBody>
          <a:bodyPr/>
          <a:lstStyle>
            <a:lvl1pPr>
              <a:defRPr sz="3200">
                <a:solidFill>
                  <a:schemeClr val="accent1"/>
                </a:solidFill>
              </a:defRPr>
            </a:lvl1pPr>
            <a:lvl2pPr>
              <a:defRPr sz="2800">
                <a:solidFill>
                  <a:schemeClr val="accent6"/>
                </a:solidFill>
              </a:defRPr>
            </a:lvl2pPr>
            <a:lvl3pPr>
              <a:defRPr sz="2400">
                <a:solidFill>
                  <a:schemeClr val="accent2"/>
                </a:solidFill>
              </a:defRPr>
            </a:lvl3pPr>
            <a:lvl4pPr>
              <a:defRPr sz="2000">
                <a:solidFill>
                  <a:schemeClr val="accent3"/>
                </a:solidFill>
              </a:defRPr>
            </a:lvl4pPr>
            <a:lvl5pPr>
              <a:defRPr sz="2000">
                <a:solidFill>
                  <a:schemeClr val="accent4"/>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4" name="Text Placeholder 3">
            <a:extLst>
              <a:ext uri="{FF2B5EF4-FFF2-40B4-BE49-F238E27FC236}">
                <a16:creationId xmlns:a16="http://schemas.microsoft.com/office/drawing/2014/main" xmlns="" id="{FC71F44D-0FF1-6343-862F-79609757DEE6}"/>
              </a:ext>
            </a:extLst>
          </p:cNvPr>
          <p:cNvSpPr>
            <a:spLocks noGrp="1"/>
          </p:cNvSpPr>
          <p:nvPr>
            <p:ph type="body" sz="half" idx="2"/>
          </p:nvPr>
        </p:nvSpPr>
        <p:spPr>
          <a:xfrm>
            <a:off x="839788" y="2057400"/>
            <a:ext cx="3932237" cy="3811588"/>
          </a:xfrm>
        </p:spPr>
        <p:txBody>
          <a:bodyPr vert="horz"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2D9B0EA9-FBF1-4548-B691-25A1FC778BE2}"/>
              </a:ext>
            </a:extLst>
          </p:cNvPr>
          <p:cNvSpPr>
            <a:spLocks noGrp="1"/>
          </p:cNvSpPr>
          <p:nvPr>
            <p:ph type="dt" sz="half" idx="10"/>
          </p:nvPr>
        </p:nvSpPr>
        <p:spPr/>
        <p:txBody>
          <a:bodyPr/>
          <a:lstStyle/>
          <a:p>
            <a:fld id="{355D8512-1FDB-4690-9BE0-827B74E83262}" type="datetime1">
              <a:rPr lang="tr-TR" smtClean="0"/>
              <a:t>8.8.2023</a:t>
            </a:fld>
            <a:endParaRPr lang="tr-TR"/>
          </a:p>
        </p:txBody>
      </p:sp>
      <p:sp>
        <p:nvSpPr>
          <p:cNvPr id="6" name="Footer Placeholder 5">
            <a:extLst>
              <a:ext uri="{FF2B5EF4-FFF2-40B4-BE49-F238E27FC236}">
                <a16:creationId xmlns:a16="http://schemas.microsoft.com/office/drawing/2014/main" xmlns="" id="{2A13AD51-C086-8241-9678-E19D04DDB855}"/>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xmlns="" id="{87807373-8DC3-5440-B4F7-DC78B3CEBF15}"/>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8" name="Picture 7">
            <a:extLst>
              <a:ext uri="{FF2B5EF4-FFF2-40B4-BE49-F238E27FC236}">
                <a16:creationId xmlns:a16="http://schemas.microsoft.com/office/drawing/2014/main" xmlns="" id="{46487D4C-C123-B24E-B9E3-AE6FDDDF16F0}"/>
              </a:ext>
            </a:extLst>
          </p:cNvPr>
          <p:cNvPicPr>
            <a:picLocks noChangeAspect="1"/>
          </p:cNvPicPr>
          <p:nvPr userDrawn="1"/>
        </p:nvPicPr>
        <p:blipFill>
          <a:blip r:embed="rId3"/>
          <a:stretch>
            <a:fillRect/>
          </a:stretch>
        </p:blipFill>
        <p:spPr>
          <a:xfrm>
            <a:off x="9905365" y="280828"/>
            <a:ext cx="1494155" cy="1494155"/>
          </a:xfrm>
          <a:prstGeom prst="rect">
            <a:avLst/>
          </a:prstGeom>
        </p:spPr>
      </p:pic>
    </p:spTree>
    <p:extLst>
      <p:ext uri="{BB962C8B-B14F-4D97-AF65-F5344CB8AC3E}">
        <p14:creationId xmlns:p14="http://schemas.microsoft.com/office/powerpoint/2010/main" val="337442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C50034-BBF6-3640-8B7E-B9041DF98BD7}"/>
              </a:ext>
            </a:extLst>
          </p:cNvPr>
          <p:cNvSpPr>
            <a:spLocks noGrp="1"/>
          </p:cNvSpPr>
          <p:nvPr>
            <p:ph type="title"/>
          </p:nvPr>
        </p:nvSpPr>
        <p:spPr>
          <a:xfrm>
            <a:off x="839788" y="457200"/>
            <a:ext cx="3932237" cy="1600200"/>
          </a:xfrm>
        </p:spPr>
        <p:txBody>
          <a:bodyPr anchor="ctr"/>
          <a:lstStyle>
            <a:lvl1pPr>
              <a:defRPr sz="3200" b="1">
                <a:solidFill>
                  <a:schemeClr val="accent1"/>
                </a:solidFill>
              </a:defRPr>
            </a:lvl1pPr>
          </a:lstStyle>
          <a:p>
            <a:r>
              <a:rPr lang="en-US" dirty="0"/>
              <a:t>Click to edit Master title style</a:t>
            </a:r>
            <a:endParaRPr lang="tr-TR" dirty="0"/>
          </a:p>
        </p:txBody>
      </p:sp>
      <p:sp>
        <p:nvSpPr>
          <p:cNvPr id="3" name="Picture Placeholder 2">
            <a:extLst>
              <a:ext uri="{FF2B5EF4-FFF2-40B4-BE49-F238E27FC236}">
                <a16:creationId xmlns:a16="http://schemas.microsoft.com/office/drawing/2014/main" xmlns="" id="{A88F47FA-956F-9A41-9193-BF8A98A27D5F}"/>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Text Placeholder 3">
            <a:extLst>
              <a:ext uri="{FF2B5EF4-FFF2-40B4-BE49-F238E27FC236}">
                <a16:creationId xmlns:a16="http://schemas.microsoft.com/office/drawing/2014/main" xmlns="" id="{29CFD012-0284-E14D-B467-2A2439141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9620D87C-547E-9540-9596-1751CEE0FA67}"/>
              </a:ext>
            </a:extLst>
          </p:cNvPr>
          <p:cNvSpPr>
            <a:spLocks noGrp="1"/>
          </p:cNvSpPr>
          <p:nvPr>
            <p:ph type="dt" sz="half" idx="10"/>
          </p:nvPr>
        </p:nvSpPr>
        <p:spPr/>
        <p:txBody>
          <a:bodyPr/>
          <a:lstStyle/>
          <a:p>
            <a:fld id="{5377CB4C-3AEA-400C-9B8E-06EB3FFFAFB5}" type="datetime1">
              <a:rPr lang="tr-TR" smtClean="0"/>
              <a:t>8.8.2023</a:t>
            </a:fld>
            <a:endParaRPr lang="tr-TR"/>
          </a:p>
        </p:txBody>
      </p:sp>
      <p:sp>
        <p:nvSpPr>
          <p:cNvPr id="6" name="Footer Placeholder 5">
            <a:extLst>
              <a:ext uri="{FF2B5EF4-FFF2-40B4-BE49-F238E27FC236}">
                <a16:creationId xmlns:a16="http://schemas.microsoft.com/office/drawing/2014/main" xmlns="" id="{C4A16966-30AE-7E43-B333-FB1A2A0EDE36}"/>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xmlns="" id="{CDA0B83D-8359-BD45-AB73-0607B441BC89}"/>
              </a:ext>
            </a:extLst>
          </p:cNvPr>
          <p:cNvSpPr>
            <a:spLocks noGrp="1"/>
          </p:cNvSpPr>
          <p:nvPr>
            <p:ph type="sldNum" sz="quarter" idx="12"/>
          </p:nvPr>
        </p:nvSpPr>
        <p:spPr/>
        <p:txBody>
          <a:bodyPr/>
          <a:lstStyle/>
          <a:p>
            <a:fld id="{CF8EA236-263A-8E4B-A919-97FD95326A6F}" type="slidenum">
              <a:rPr lang="tr-TR" smtClean="0"/>
              <a:t>‹#›</a:t>
            </a:fld>
            <a:endParaRPr lang="tr-TR"/>
          </a:p>
        </p:txBody>
      </p:sp>
      <p:pic>
        <p:nvPicPr>
          <p:cNvPr id="8" name="Picture 7">
            <a:extLst>
              <a:ext uri="{FF2B5EF4-FFF2-40B4-BE49-F238E27FC236}">
                <a16:creationId xmlns:a16="http://schemas.microsoft.com/office/drawing/2014/main" xmlns="" id="{180DC743-7B7A-6B43-ABEF-92FF317BC819}"/>
              </a:ext>
            </a:extLst>
          </p:cNvPr>
          <p:cNvPicPr>
            <a:picLocks noChangeAspect="1"/>
          </p:cNvPicPr>
          <p:nvPr userDrawn="1"/>
        </p:nvPicPr>
        <p:blipFill>
          <a:blip r:embed="rId3"/>
          <a:stretch>
            <a:fillRect/>
          </a:stretch>
        </p:blipFill>
        <p:spPr>
          <a:xfrm>
            <a:off x="9905365" y="280828"/>
            <a:ext cx="1494155" cy="1494155"/>
          </a:xfrm>
          <a:prstGeom prst="rect">
            <a:avLst/>
          </a:prstGeom>
        </p:spPr>
      </p:pic>
    </p:spTree>
    <p:extLst>
      <p:ext uri="{BB962C8B-B14F-4D97-AF65-F5344CB8AC3E}">
        <p14:creationId xmlns:p14="http://schemas.microsoft.com/office/powerpoint/2010/main" val="237931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C38B552-DE9A-0A42-846C-A124200FE0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xmlns="" id="{6E890266-3BB0-194B-A97F-DD74C67DB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
        <p:nvSpPr>
          <p:cNvPr id="4" name="Date Placeholder 3">
            <a:extLst>
              <a:ext uri="{FF2B5EF4-FFF2-40B4-BE49-F238E27FC236}">
                <a16:creationId xmlns:a16="http://schemas.microsoft.com/office/drawing/2014/main" xmlns="" id="{190DF918-DEC2-D04E-9E68-C5E8EAF3E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E12CA-788D-452A-A9E7-A719AA5775E7}" type="datetime1">
              <a:rPr lang="tr-TR" smtClean="0"/>
              <a:t>8.8.2023</a:t>
            </a:fld>
            <a:endParaRPr lang="tr-TR"/>
          </a:p>
        </p:txBody>
      </p:sp>
      <p:sp>
        <p:nvSpPr>
          <p:cNvPr id="5" name="Footer Placeholder 4">
            <a:extLst>
              <a:ext uri="{FF2B5EF4-FFF2-40B4-BE49-F238E27FC236}">
                <a16:creationId xmlns:a16="http://schemas.microsoft.com/office/drawing/2014/main" xmlns="" id="{3ECC97D7-E5EC-A14C-9A83-9041449E4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xmlns="" id="{C7D011EC-3CEA-364C-BAC2-129A0AD1A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EA236-263A-8E4B-A919-97FD95326A6F}" type="slidenum">
              <a:rPr lang="tr-TR" smtClean="0"/>
              <a:t>‹#›</a:t>
            </a:fld>
            <a:endParaRPr lang="tr-TR"/>
          </a:p>
        </p:txBody>
      </p:sp>
    </p:spTree>
    <p:extLst>
      <p:ext uri="{BB962C8B-B14F-4D97-AF65-F5344CB8AC3E}">
        <p14:creationId xmlns:p14="http://schemas.microsoft.com/office/powerpoint/2010/main" val="9974239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DOKUZ EYLÜL ÜNİVERSİTESİ ÖNCELİKLİ SEKTÖRLER</a:t>
            </a:r>
          </a:p>
        </p:txBody>
      </p:sp>
      <p:sp>
        <p:nvSpPr>
          <p:cNvPr id="4" name="Slayt Numarası Yer Tutucusu 3"/>
          <p:cNvSpPr>
            <a:spLocks noGrp="1"/>
          </p:cNvSpPr>
          <p:nvPr>
            <p:ph type="sldNum" sz="quarter" idx="12"/>
          </p:nvPr>
        </p:nvSpPr>
        <p:spPr/>
        <p:txBody>
          <a:bodyPr/>
          <a:lstStyle/>
          <a:p>
            <a:fld id="{CF8EA236-263A-8E4B-A919-97FD95326A6F}" type="slidenum">
              <a:rPr lang="tr-TR" smtClean="0"/>
              <a:t>1</a:t>
            </a:fld>
            <a:endParaRPr lang="tr-TR"/>
          </a:p>
        </p:txBody>
      </p:sp>
      <p:graphicFrame>
        <p:nvGraphicFramePr>
          <p:cNvPr id="9" name="Table 9">
            <a:extLst>
              <a:ext uri="{FF2B5EF4-FFF2-40B4-BE49-F238E27FC236}">
                <a16:creationId xmlns:a16="http://schemas.microsoft.com/office/drawing/2014/main" xmlns="" id="{FD3C1D69-2697-0112-5036-B08708724E04}"/>
              </a:ext>
            </a:extLst>
          </p:cNvPr>
          <p:cNvGraphicFramePr>
            <a:graphicFrameLocks noGrp="1"/>
          </p:cNvGraphicFramePr>
          <p:nvPr>
            <p:ph idx="1"/>
            <p:extLst>
              <p:ext uri="{D42A27DB-BD31-4B8C-83A1-F6EECF244321}">
                <p14:modId xmlns:p14="http://schemas.microsoft.com/office/powerpoint/2010/main" val="2927518393"/>
              </p:ext>
            </p:extLst>
          </p:nvPr>
        </p:nvGraphicFramePr>
        <p:xfrm>
          <a:off x="838200" y="1825625"/>
          <a:ext cx="10515600" cy="3606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1335331617"/>
                    </a:ext>
                  </a:extLst>
                </a:gridCol>
                <a:gridCol w="5257800">
                  <a:extLst>
                    <a:ext uri="{9D8B030D-6E8A-4147-A177-3AD203B41FA5}">
                      <a16:colId xmlns:a16="http://schemas.microsoft.com/office/drawing/2014/main" xmlns="" val="3448057745"/>
                    </a:ext>
                  </a:extLst>
                </a:gridCol>
              </a:tblGrid>
              <a:tr h="370840">
                <a:tc>
                  <a:txBody>
                    <a:bodyPr/>
                    <a:lstStyle/>
                    <a:p>
                      <a:r>
                        <a:rPr lang="tr-TR" dirty="0"/>
                        <a:t>Sektör</a:t>
                      </a:r>
                      <a:endParaRPr lang="en-US" dirty="0"/>
                    </a:p>
                  </a:txBody>
                  <a:tcPr/>
                </a:tc>
                <a:tc>
                  <a:txBody>
                    <a:bodyPr/>
                    <a:lstStyle/>
                    <a:p>
                      <a:r>
                        <a:rPr lang="tr-TR" dirty="0"/>
                        <a:t>Alan</a:t>
                      </a:r>
                      <a:endParaRPr lang="en-US" dirty="0"/>
                    </a:p>
                  </a:txBody>
                  <a:tcPr/>
                </a:tc>
                <a:extLst>
                  <a:ext uri="{0D108BD9-81ED-4DB2-BD59-A6C34878D82A}">
                    <a16:rowId xmlns:a16="http://schemas.microsoft.com/office/drawing/2014/main" xmlns="" val="2318256090"/>
                  </a:ext>
                </a:extLst>
              </a:tr>
              <a:tr h="266862">
                <a:tc>
                  <a:txBody>
                    <a:bodyPr/>
                    <a:lstStyle/>
                    <a:p>
                      <a:r>
                        <a:rPr lang="tr-TR" dirty="0"/>
                        <a:t>Tıbbi Cihaz</a:t>
                      </a:r>
                      <a:endParaRPr lang="en-US" dirty="0"/>
                    </a:p>
                  </a:txBody>
                  <a:tcPr/>
                </a:tc>
                <a:tc>
                  <a:txBody>
                    <a:bodyPr/>
                    <a:lstStyle/>
                    <a:p>
                      <a:r>
                        <a:rPr lang="en-US" sz="1800" b="0" i="0" kern="1200" dirty="0" err="1">
                          <a:solidFill>
                            <a:schemeClr val="dk1"/>
                          </a:solidFill>
                          <a:effectLst/>
                          <a:latin typeface="+mn-lt"/>
                          <a:ea typeface="+mn-ea"/>
                          <a:cs typeface="+mn-cs"/>
                        </a:rPr>
                        <a:t>Biyomedikal</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Ekipman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Teknolojileri</a:t>
                      </a:r>
                      <a:r>
                        <a:rPr lang="en-US" dirty="0"/>
                        <a:t/>
                      </a:r>
                      <a:br>
                        <a:rPr lang="en-US" dirty="0"/>
                      </a:br>
                      <a:r>
                        <a:rPr lang="en-US" sz="1800" b="0" i="0" kern="1200" dirty="0" err="1">
                          <a:solidFill>
                            <a:schemeClr val="dk1"/>
                          </a:solidFill>
                          <a:effectLst/>
                          <a:latin typeface="+mn-lt"/>
                          <a:ea typeface="+mn-ea"/>
                          <a:cs typeface="+mn-cs"/>
                        </a:rPr>
                        <a:t>Tıbbi</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Tanı</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Kitleri</a:t>
                      </a:r>
                      <a:endParaRPr lang="en-US" dirty="0"/>
                    </a:p>
                  </a:txBody>
                  <a:tcPr/>
                </a:tc>
                <a:extLst>
                  <a:ext uri="{0D108BD9-81ED-4DB2-BD59-A6C34878D82A}">
                    <a16:rowId xmlns:a16="http://schemas.microsoft.com/office/drawing/2014/main" xmlns="" val="2742942058"/>
                  </a:ext>
                </a:extLst>
              </a:tr>
              <a:tr h="370840">
                <a:tc>
                  <a:txBody>
                    <a:bodyPr/>
                    <a:lstStyle/>
                    <a:p>
                      <a:r>
                        <a:rPr lang="en-US" sz="1800" b="0" i="0" kern="1200" dirty="0" err="1">
                          <a:solidFill>
                            <a:schemeClr val="dk1"/>
                          </a:solidFill>
                          <a:effectLst/>
                          <a:latin typeface="+mn-lt"/>
                          <a:ea typeface="+mn-ea"/>
                          <a:cs typeface="+mn-cs"/>
                        </a:rPr>
                        <a:t>Makine-Elektrikli</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Teçhizat</a:t>
                      </a:r>
                      <a:endParaRPr lang="en-US" dirty="0"/>
                    </a:p>
                  </a:txBody>
                  <a:tcPr/>
                </a:tc>
                <a:tc>
                  <a:txBody>
                    <a:bodyPr/>
                    <a:lstStyle/>
                    <a:p>
                      <a:r>
                        <a:rPr lang="en-US" sz="1800" b="0" i="0" kern="1200" dirty="0" err="1">
                          <a:solidFill>
                            <a:schemeClr val="dk1"/>
                          </a:solidFill>
                          <a:effectLst/>
                          <a:latin typeface="+mn-lt"/>
                          <a:ea typeface="+mn-ea"/>
                          <a:cs typeface="+mn-cs"/>
                        </a:rPr>
                        <a:t>Akış</a:t>
                      </a:r>
                      <a:r>
                        <a:rPr lang="tr-TR" sz="1800" b="0" i="0" kern="1200" dirty="0">
                          <a:solidFill>
                            <a:schemeClr val="dk1"/>
                          </a:solidFill>
                          <a:effectLst/>
                          <a:latin typeface="+mn-lt"/>
                          <a:ea typeface="+mn-ea"/>
                          <a:cs typeface="+mn-cs"/>
                        </a:rPr>
                        <a:t>k</a:t>
                      </a:r>
                      <a:r>
                        <a:rPr lang="en-US" sz="1800" b="0" i="0" kern="1200" dirty="0">
                          <a:solidFill>
                            <a:schemeClr val="dk1"/>
                          </a:solidFill>
                          <a:effectLst/>
                          <a:latin typeface="+mn-lt"/>
                          <a:ea typeface="+mn-ea"/>
                          <a:cs typeface="+mn-cs"/>
                        </a:rPr>
                        <a:t>an </a:t>
                      </a:r>
                      <a:r>
                        <a:rPr lang="en-US" sz="1800" b="0" i="0" kern="1200" dirty="0" err="1">
                          <a:solidFill>
                            <a:schemeClr val="dk1"/>
                          </a:solidFill>
                          <a:effectLst/>
                          <a:latin typeface="+mn-lt"/>
                          <a:ea typeface="+mn-ea"/>
                          <a:cs typeface="+mn-cs"/>
                        </a:rPr>
                        <a:t>Gücü</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Dinamiği</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ve</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Akışkan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Makineleri</a:t>
                      </a:r>
                      <a:endParaRPr lang="en-US" dirty="0"/>
                    </a:p>
                  </a:txBody>
                  <a:tcPr/>
                </a:tc>
                <a:extLst>
                  <a:ext uri="{0D108BD9-81ED-4DB2-BD59-A6C34878D82A}">
                    <a16:rowId xmlns:a16="http://schemas.microsoft.com/office/drawing/2014/main" xmlns="" val="583713827"/>
                  </a:ext>
                </a:extLst>
              </a:tr>
              <a:tr h="370840">
                <a:tc>
                  <a:txBody>
                    <a:bodyPr/>
                    <a:lstStyle/>
                    <a:p>
                      <a:r>
                        <a:rPr lang="en-US" sz="1800" b="0" i="0" kern="1200" dirty="0" err="1">
                          <a:solidFill>
                            <a:schemeClr val="dk1"/>
                          </a:solidFill>
                          <a:effectLst/>
                          <a:latin typeface="+mn-lt"/>
                          <a:ea typeface="+mn-ea"/>
                          <a:cs typeface="+mn-cs"/>
                        </a:rPr>
                        <a:t>Otomotiv</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ve</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Raylı</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Sistemler</a:t>
                      </a:r>
                      <a:endParaRPr lang="en-US" dirty="0"/>
                    </a:p>
                  </a:txBody>
                  <a:tcPr/>
                </a:tc>
                <a:tc>
                  <a:txBody>
                    <a:bodyPr/>
                    <a:lstStyle/>
                    <a:p>
                      <a:r>
                        <a:rPr lang="tr-TR" dirty="0"/>
                        <a:t>Enerji Depolama</a:t>
                      </a:r>
                      <a:endParaRPr lang="en-US" dirty="0"/>
                    </a:p>
                  </a:txBody>
                  <a:tcPr/>
                </a:tc>
                <a:extLst>
                  <a:ext uri="{0D108BD9-81ED-4DB2-BD59-A6C34878D82A}">
                    <a16:rowId xmlns:a16="http://schemas.microsoft.com/office/drawing/2014/main" xmlns="" val="3632384308"/>
                  </a:ext>
                </a:extLst>
              </a:tr>
              <a:tr h="370840">
                <a:tc>
                  <a:txBody>
                    <a:bodyPr/>
                    <a:lstStyle/>
                    <a:p>
                      <a:r>
                        <a:rPr lang="tr-TR" dirty="0"/>
                        <a:t>Klinik Araştırmalar</a:t>
                      </a:r>
                      <a:endParaRPr lang="en-US" dirty="0"/>
                    </a:p>
                  </a:txBody>
                  <a:tcPr/>
                </a:tc>
                <a:tc>
                  <a:txBody>
                    <a:bodyPr/>
                    <a:lstStyle/>
                    <a:p>
                      <a:r>
                        <a:rPr lang="tr-TR" sz="1800" b="0" i="0" kern="1200" dirty="0">
                          <a:solidFill>
                            <a:schemeClr val="dk1"/>
                          </a:solidFill>
                          <a:effectLst/>
                          <a:latin typeface="+mn-lt"/>
                          <a:ea typeface="+mn-ea"/>
                          <a:cs typeface="+mn-cs"/>
                        </a:rPr>
                        <a:t>Onkoloji</a:t>
                      </a:r>
                      <a:endParaRPr lang="en-US" dirty="0"/>
                    </a:p>
                  </a:txBody>
                  <a:tcPr/>
                </a:tc>
                <a:extLst>
                  <a:ext uri="{0D108BD9-81ED-4DB2-BD59-A6C34878D82A}">
                    <a16:rowId xmlns:a16="http://schemas.microsoft.com/office/drawing/2014/main" xmlns="" val="3218234790"/>
                  </a:ext>
                </a:extLst>
              </a:tr>
              <a:tr h="370840">
                <a:tc>
                  <a:txBody>
                    <a:bodyPr/>
                    <a:lstStyle/>
                    <a:p>
                      <a:r>
                        <a:rPr lang="tr-TR" dirty="0"/>
                        <a:t>Çevre Bilimleri ve İklim Değişikliği</a:t>
                      </a:r>
                      <a:endParaRPr lang="en-US" dirty="0"/>
                    </a:p>
                  </a:txBody>
                  <a:tcPr/>
                </a:tc>
                <a:tc>
                  <a:txBody>
                    <a:bodyPr/>
                    <a:lstStyle/>
                    <a:p>
                      <a:endParaRPr lang="en-US" dirty="0"/>
                    </a:p>
                  </a:txBody>
                  <a:tcPr/>
                </a:tc>
                <a:extLst>
                  <a:ext uri="{0D108BD9-81ED-4DB2-BD59-A6C34878D82A}">
                    <a16:rowId xmlns:a16="http://schemas.microsoft.com/office/drawing/2014/main" xmlns="" val="1760506343"/>
                  </a:ext>
                </a:extLst>
              </a:tr>
              <a:tr h="370840">
                <a:tc>
                  <a:txBody>
                    <a:bodyPr/>
                    <a:lstStyle/>
                    <a:p>
                      <a:r>
                        <a:rPr lang="tr-TR" sz="1800" b="0" i="0" kern="1200" dirty="0">
                          <a:solidFill>
                            <a:schemeClr val="dk1"/>
                          </a:solidFill>
                          <a:effectLst/>
                          <a:latin typeface="+mn-lt"/>
                          <a:ea typeface="+mn-ea"/>
                          <a:cs typeface="+mn-cs"/>
                        </a:rPr>
                        <a:t>Arkeoloji</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0" i="0" kern="1200" dirty="0">
                          <a:solidFill>
                            <a:schemeClr val="dk1"/>
                          </a:solidFill>
                          <a:effectLst/>
                          <a:latin typeface="+mn-lt"/>
                          <a:ea typeface="+mn-ea"/>
                          <a:cs typeface="+mn-cs"/>
                        </a:rPr>
                        <a:t>Su altı Arkeolojisi</a:t>
                      </a:r>
                      <a:endParaRPr lang="en-US" dirty="0"/>
                    </a:p>
                  </a:txBody>
                  <a:tcPr/>
                </a:tc>
                <a:extLst>
                  <a:ext uri="{0D108BD9-81ED-4DB2-BD59-A6C34878D82A}">
                    <a16:rowId xmlns:a16="http://schemas.microsoft.com/office/drawing/2014/main" xmlns="" val="3665743147"/>
                  </a:ext>
                </a:extLst>
              </a:tr>
              <a:tr h="370840">
                <a:tc>
                  <a:txBody>
                    <a:bodyPr/>
                    <a:lstStyle/>
                    <a:p>
                      <a:r>
                        <a:rPr lang="tr-TR" dirty="0"/>
                        <a:t>Deprem Çalışmaları</a:t>
                      </a:r>
                      <a:endParaRPr lang="en-US" dirty="0"/>
                    </a:p>
                  </a:txBody>
                  <a:tcPr/>
                </a:tc>
                <a:tc>
                  <a:txBody>
                    <a:bodyPr/>
                    <a:lstStyle/>
                    <a:p>
                      <a:endParaRPr lang="en-US" dirty="0"/>
                    </a:p>
                  </a:txBody>
                  <a:tcPr/>
                </a:tc>
                <a:extLst>
                  <a:ext uri="{0D108BD9-81ED-4DB2-BD59-A6C34878D82A}">
                    <a16:rowId xmlns:a16="http://schemas.microsoft.com/office/drawing/2014/main" xmlns="" val="2512850904"/>
                  </a:ext>
                </a:extLst>
              </a:tr>
              <a:tr h="370840">
                <a:tc>
                  <a:txBody>
                    <a:bodyPr/>
                    <a:lstStyle/>
                    <a:p>
                      <a:r>
                        <a:rPr lang="tr-TR" dirty="0"/>
                        <a:t>İktisat</a:t>
                      </a:r>
                      <a:endParaRPr lang="en-US" dirty="0"/>
                    </a:p>
                  </a:txBody>
                  <a:tcPr/>
                </a:tc>
                <a:tc>
                  <a:txBody>
                    <a:bodyPr/>
                    <a:lstStyle/>
                    <a:p>
                      <a:endParaRPr lang="en-US" dirty="0"/>
                    </a:p>
                  </a:txBody>
                  <a:tcPr/>
                </a:tc>
                <a:extLst>
                  <a:ext uri="{0D108BD9-81ED-4DB2-BD59-A6C34878D82A}">
                    <a16:rowId xmlns:a16="http://schemas.microsoft.com/office/drawing/2014/main" xmlns="" val="1256837052"/>
                  </a:ext>
                </a:extLst>
              </a:tr>
            </a:tbl>
          </a:graphicData>
        </a:graphic>
      </p:graphicFrame>
    </p:spTree>
    <p:extLst>
      <p:ext uri="{BB962C8B-B14F-4D97-AF65-F5344CB8AC3E}">
        <p14:creationId xmlns:p14="http://schemas.microsoft.com/office/powerpoint/2010/main" val="107474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38D679B-9427-46D2-9731-491B96071118}"/>
              </a:ext>
            </a:extLst>
          </p:cNvPr>
          <p:cNvSpPr>
            <a:spLocks noGrp="1"/>
          </p:cNvSpPr>
          <p:nvPr>
            <p:ph type="title"/>
          </p:nvPr>
        </p:nvSpPr>
        <p:spPr>
          <a:xfrm>
            <a:off x="750276" y="365125"/>
            <a:ext cx="8317089" cy="1325563"/>
          </a:xfrm>
        </p:spPr>
        <p:txBody>
          <a:bodyPr>
            <a:normAutofit/>
          </a:bodyPr>
          <a:lstStyle/>
          <a:p>
            <a:r>
              <a:rPr lang="tr-TR" dirty="0"/>
              <a:t>Çevre Bilimleri ve İklim Değişikliği</a:t>
            </a:r>
          </a:p>
        </p:txBody>
      </p:sp>
      <p:sp>
        <p:nvSpPr>
          <p:cNvPr id="4" name="Slayt Numarası Yer Tutucusu 3">
            <a:extLst>
              <a:ext uri="{FF2B5EF4-FFF2-40B4-BE49-F238E27FC236}">
                <a16:creationId xmlns:a16="http://schemas.microsoft.com/office/drawing/2014/main" xmlns="" id="{65122BFC-A0B3-4CA6-9C74-FC31260B8EFC}"/>
              </a:ext>
            </a:extLst>
          </p:cNvPr>
          <p:cNvSpPr>
            <a:spLocks noGrp="1"/>
          </p:cNvSpPr>
          <p:nvPr>
            <p:ph type="sldNum" sz="quarter" idx="12"/>
          </p:nvPr>
        </p:nvSpPr>
        <p:spPr/>
        <p:txBody>
          <a:bodyPr/>
          <a:lstStyle/>
          <a:p>
            <a:fld id="{CF8EA236-263A-8E4B-A919-97FD95326A6F}" type="slidenum">
              <a:rPr lang="tr-TR" smtClean="0"/>
              <a:t>10</a:t>
            </a:fld>
            <a:endParaRPr lang="tr-TR"/>
          </a:p>
        </p:txBody>
      </p:sp>
      <p:sp>
        <p:nvSpPr>
          <p:cNvPr id="5" name="İçerik Yer Tutucusu 2">
            <a:extLst>
              <a:ext uri="{FF2B5EF4-FFF2-40B4-BE49-F238E27FC236}">
                <a16:creationId xmlns:a16="http://schemas.microsoft.com/office/drawing/2014/main" xmlns="" id="{D089176F-AA46-4A70-B706-F675F73B7ECB}"/>
              </a:ext>
            </a:extLst>
          </p:cNvPr>
          <p:cNvSpPr txBox="1">
            <a:spLocks/>
          </p:cNvSpPr>
          <p:nvPr/>
        </p:nvSpPr>
        <p:spPr>
          <a:xfrm>
            <a:off x="231530" y="1577293"/>
            <a:ext cx="7505699" cy="39354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Çevre Bilimleri ve İklim Değişikliği sektöründeki bir diğer projemiz, Doç. Dr. YILMAZ </a:t>
            </a:r>
            <a:r>
              <a:rPr lang="tr-TR" dirty="0" err="1">
                <a:ea typeface="Tahoma" panose="020B0604030504040204" pitchFamily="34" charset="0"/>
                <a:cs typeface="Tahoma" panose="020B0604030504040204" pitchFamily="34" charset="0"/>
              </a:rPr>
              <a:t>AKGÜNDÜZ’ün</a:t>
            </a:r>
            <a:r>
              <a:rPr lang="tr-TR" dirty="0">
                <a:ea typeface="Tahoma" panose="020B0604030504040204" pitchFamily="34" charset="0"/>
                <a:cs typeface="Tahoma" panose="020B0604030504040204" pitchFamily="34" charset="0"/>
              </a:rPr>
              <a:t> yürütücülüğünü yaptığı «Yeşil Yıldızlı Otel İşletmelerinin Gerçekleştirdiği Uygulamaların Çalışanların ve Müşterilerin İşletmeye Yönelik Tutumlarına Etkisi: İklim Değişikliği Farkındalığının Rolü» isimli proje 40.615,00₺ bütçesiyle Gastronomi ve Mutfak Sanatları Bölümümüzde devam etmektedir.</a:t>
            </a:r>
            <a:endParaRPr lang="tr-TR" dirty="0">
              <a:solidFill>
                <a:srgbClr val="000000"/>
              </a:solidFill>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9" name="Resim 8">
            <a:extLst>
              <a:ext uri="{FF2B5EF4-FFF2-40B4-BE49-F238E27FC236}">
                <a16:creationId xmlns:a16="http://schemas.microsoft.com/office/drawing/2014/main" xmlns="" id="{C77D1F59-B7CD-4C81-84FC-C0C0AAF92805}"/>
              </a:ext>
            </a:extLst>
          </p:cNvPr>
          <p:cNvPicPr>
            <a:picLocks noChangeAspect="1"/>
          </p:cNvPicPr>
          <p:nvPr/>
        </p:nvPicPr>
        <p:blipFill>
          <a:blip r:embed="rId2"/>
          <a:stretch>
            <a:fillRect/>
          </a:stretch>
        </p:blipFill>
        <p:spPr>
          <a:xfrm>
            <a:off x="7565274" y="2546348"/>
            <a:ext cx="4193338" cy="2257425"/>
          </a:xfrm>
          <a:prstGeom prst="rect">
            <a:avLst/>
          </a:prstGeom>
        </p:spPr>
      </p:pic>
    </p:spTree>
    <p:extLst>
      <p:ext uri="{BB962C8B-B14F-4D97-AF65-F5344CB8AC3E}">
        <p14:creationId xmlns:p14="http://schemas.microsoft.com/office/powerpoint/2010/main" val="146534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E8D3601-A309-4FAD-BBEB-9ECD6CD3795D}"/>
              </a:ext>
            </a:extLst>
          </p:cNvPr>
          <p:cNvSpPr>
            <a:spLocks noGrp="1"/>
          </p:cNvSpPr>
          <p:nvPr>
            <p:ph type="title"/>
          </p:nvPr>
        </p:nvSpPr>
        <p:spPr/>
        <p:txBody>
          <a:bodyPr>
            <a:normAutofit/>
          </a:bodyPr>
          <a:lstStyle/>
          <a:p>
            <a:r>
              <a:rPr lang="tr-TR" dirty="0"/>
              <a:t>Çevre Bilimleri ve İklim Değişikliği</a:t>
            </a:r>
          </a:p>
        </p:txBody>
      </p:sp>
      <p:sp>
        <p:nvSpPr>
          <p:cNvPr id="4" name="Slayt Numarası Yer Tutucusu 3">
            <a:extLst>
              <a:ext uri="{FF2B5EF4-FFF2-40B4-BE49-F238E27FC236}">
                <a16:creationId xmlns:a16="http://schemas.microsoft.com/office/drawing/2014/main" xmlns="" id="{AD856CB6-A24B-4F39-877F-6A9B2E9704B3}"/>
              </a:ext>
            </a:extLst>
          </p:cNvPr>
          <p:cNvSpPr>
            <a:spLocks noGrp="1"/>
          </p:cNvSpPr>
          <p:nvPr>
            <p:ph type="sldNum" sz="quarter" idx="12"/>
          </p:nvPr>
        </p:nvSpPr>
        <p:spPr/>
        <p:txBody>
          <a:bodyPr/>
          <a:lstStyle/>
          <a:p>
            <a:fld id="{CF8EA236-263A-8E4B-A919-97FD95326A6F}" type="slidenum">
              <a:rPr lang="tr-TR" smtClean="0"/>
              <a:t>11</a:t>
            </a:fld>
            <a:endParaRPr lang="tr-TR"/>
          </a:p>
        </p:txBody>
      </p:sp>
      <p:sp>
        <p:nvSpPr>
          <p:cNvPr id="5" name="İçerik Yer Tutucusu 2">
            <a:extLst>
              <a:ext uri="{FF2B5EF4-FFF2-40B4-BE49-F238E27FC236}">
                <a16:creationId xmlns:a16="http://schemas.microsoft.com/office/drawing/2014/main" xmlns="" id="{CBCE0948-A8A9-4F3F-9500-9758C0A4BACF}"/>
              </a:ext>
            </a:extLst>
          </p:cNvPr>
          <p:cNvSpPr txBox="1">
            <a:spLocks/>
          </p:cNvSpPr>
          <p:nvPr/>
        </p:nvSpPr>
        <p:spPr>
          <a:xfrm>
            <a:off x="231530" y="1808100"/>
            <a:ext cx="7505699" cy="35872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Çevre Bilimleri ve İklim Değişikliği sektöründeki bir diğer projemiz, </a:t>
            </a:r>
            <a:r>
              <a:rPr lang="de-DE" dirty="0">
                <a:latin typeface="Calibri "/>
              </a:rPr>
              <a:t>Prof.</a:t>
            </a:r>
            <a:r>
              <a:rPr lang="tr-TR" dirty="0">
                <a:latin typeface="Calibri "/>
              </a:rPr>
              <a:t> </a:t>
            </a:r>
            <a:r>
              <a:rPr lang="de-DE" dirty="0">
                <a:latin typeface="Calibri "/>
              </a:rPr>
              <a:t>Dr. </a:t>
            </a:r>
            <a:r>
              <a:rPr lang="de-DE" dirty="0" err="1">
                <a:latin typeface="Calibri "/>
              </a:rPr>
              <a:t>Münire</a:t>
            </a:r>
            <a:r>
              <a:rPr lang="de-DE" dirty="0">
                <a:latin typeface="Calibri "/>
              </a:rPr>
              <a:t> Nalan DEMİR</a:t>
            </a:r>
            <a:r>
              <a:rPr lang="tr-TR" dirty="0">
                <a:latin typeface="Calibri "/>
              </a:rPr>
              <a:t>’in </a:t>
            </a:r>
            <a:r>
              <a:rPr lang="tr-TR" dirty="0">
                <a:latin typeface="Calibri "/>
                <a:ea typeface="Tahoma" panose="020B0604030504040204" pitchFamily="34" charset="0"/>
                <a:cs typeface="Tahoma" panose="020B0604030504040204" pitchFamily="34" charset="0"/>
              </a:rPr>
              <a:t>yürütücülüğünü yaptığı «</a:t>
            </a:r>
            <a:r>
              <a:rPr lang="tr-TR" dirty="0">
                <a:latin typeface="Calibri "/>
              </a:rPr>
              <a:t>Sürdürülebilir Bir Çevre için Yeni Nesil </a:t>
            </a:r>
            <a:r>
              <a:rPr lang="tr-TR" dirty="0" err="1">
                <a:latin typeface="Calibri "/>
              </a:rPr>
              <a:t>Triazin</a:t>
            </a:r>
            <a:r>
              <a:rPr lang="tr-TR" dirty="0">
                <a:latin typeface="Calibri "/>
              </a:rPr>
              <a:t> Temelli Polimerlerin Geliştirilmesi Pestisit ve Ağır Metal Giderim Potansiyellerinin İncelenmesi</a:t>
            </a:r>
            <a:r>
              <a:rPr lang="tr-TR" dirty="0">
                <a:latin typeface="Calibri "/>
                <a:ea typeface="Tahoma" panose="020B0604030504040204" pitchFamily="34" charset="0"/>
                <a:cs typeface="Tahoma" panose="020B0604030504040204" pitchFamily="34" charset="0"/>
              </a:rPr>
              <a:t>» isimli proje 387.372,39₺ bütçesiyle Fen Fakültesi 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9" name="Resim 8">
            <a:extLst>
              <a:ext uri="{FF2B5EF4-FFF2-40B4-BE49-F238E27FC236}">
                <a16:creationId xmlns:a16="http://schemas.microsoft.com/office/drawing/2014/main" xmlns="" id="{3399EC79-C642-4807-BD55-C5FD40FC1D23}"/>
              </a:ext>
            </a:extLst>
          </p:cNvPr>
          <p:cNvPicPr>
            <a:picLocks noChangeAspect="1"/>
          </p:cNvPicPr>
          <p:nvPr/>
        </p:nvPicPr>
        <p:blipFill>
          <a:blip r:embed="rId2"/>
          <a:stretch>
            <a:fillRect/>
          </a:stretch>
        </p:blipFill>
        <p:spPr>
          <a:xfrm>
            <a:off x="7833946" y="2249960"/>
            <a:ext cx="4052073" cy="2703543"/>
          </a:xfrm>
          <a:prstGeom prst="rect">
            <a:avLst/>
          </a:prstGeom>
        </p:spPr>
      </p:pic>
    </p:spTree>
    <p:extLst>
      <p:ext uri="{BB962C8B-B14F-4D97-AF65-F5344CB8AC3E}">
        <p14:creationId xmlns:p14="http://schemas.microsoft.com/office/powerpoint/2010/main" val="192909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DA5F1067-A5FD-4C0A-A7DC-06FDCEAC0702}"/>
              </a:ext>
            </a:extLst>
          </p:cNvPr>
          <p:cNvSpPr>
            <a:spLocks noGrp="1"/>
          </p:cNvSpPr>
          <p:nvPr>
            <p:ph type="title"/>
          </p:nvPr>
        </p:nvSpPr>
        <p:spPr/>
        <p:txBody>
          <a:bodyPr>
            <a:normAutofit/>
          </a:bodyPr>
          <a:lstStyle/>
          <a:p>
            <a:r>
              <a:rPr lang="tr-TR" dirty="0"/>
              <a:t>Çevre Bilimleri ve İklim Değişikliği</a:t>
            </a:r>
          </a:p>
        </p:txBody>
      </p:sp>
      <p:sp>
        <p:nvSpPr>
          <p:cNvPr id="4" name="Slayt Numarası Yer Tutucusu 3">
            <a:extLst>
              <a:ext uri="{FF2B5EF4-FFF2-40B4-BE49-F238E27FC236}">
                <a16:creationId xmlns:a16="http://schemas.microsoft.com/office/drawing/2014/main" xmlns="" id="{80C9D6D0-676A-4767-A856-72994AA0C077}"/>
              </a:ext>
            </a:extLst>
          </p:cNvPr>
          <p:cNvSpPr>
            <a:spLocks noGrp="1"/>
          </p:cNvSpPr>
          <p:nvPr>
            <p:ph type="sldNum" sz="quarter" idx="12"/>
          </p:nvPr>
        </p:nvSpPr>
        <p:spPr/>
        <p:txBody>
          <a:bodyPr/>
          <a:lstStyle/>
          <a:p>
            <a:fld id="{CF8EA236-263A-8E4B-A919-97FD95326A6F}" type="slidenum">
              <a:rPr lang="tr-TR" smtClean="0"/>
              <a:t>12</a:t>
            </a:fld>
            <a:endParaRPr lang="tr-TR"/>
          </a:p>
        </p:txBody>
      </p:sp>
      <p:sp>
        <p:nvSpPr>
          <p:cNvPr id="5" name="İçerik Yer Tutucusu 2">
            <a:extLst>
              <a:ext uri="{FF2B5EF4-FFF2-40B4-BE49-F238E27FC236}">
                <a16:creationId xmlns:a16="http://schemas.microsoft.com/office/drawing/2014/main" xmlns="" id="{14E55357-CAC5-43D4-BEA3-5B9C12BE5690}"/>
              </a:ext>
            </a:extLst>
          </p:cNvPr>
          <p:cNvSpPr txBox="1">
            <a:spLocks/>
          </p:cNvSpPr>
          <p:nvPr/>
        </p:nvSpPr>
        <p:spPr>
          <a:xfrm>
            <a:off x="231530" y="1808100"/>
            <a:ext cx="7505699" cy="3587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Çevre Bilimleri ve İklim Değişikliği sektöründeki bir diğer projemiz, </a:t>
            </a:r>
            <a:r>
              <a:rPr lang="tr-TR" dirty="0" err="1"/>
              <a:t>Doç.Dr</a:t>
            </a:r>
            <a:r>
              <a:rPr lang="tr-TR" dirty="0"/>
              <a:t>. Serpil </a:t>
            </a:r>
            <a:r>
              <a:rPr lang="tr-TR" dirty="0" err="1"/>
              <a:t>ÖZMIHÇI</a:t>
            </a:r>
            <a:r>
              <a:rPr lang="tr-TR" dirty="0" err="1">
                <a:latin typeface="Calibri "/>
              </a:rPr>
              <a:t>’nın</a:t>
            </a:r>
            <a:r>
              <a:rPr lang="tr-TR" dirty="0">
                <a:latin typeface="Calibri "/>
              </a:rPr>
              <a:t> </a:t>
            </a:r>
            <a:r>
              <a:rPr lang="tr-TR" dirty="0">
                <a:latin typeface="Calibri "/>
                <a:ea typeface="Tahoma" panose="020B0604030504040204" pitchFamily="34" charset="0"/>
                <a:cs typeface="Tahoma" panose="020B0604030504040204" pitchFamily="34" charset="0"/>
              </a:rPr>
              <a:t>yürütücülüğünü yaptığı «</a:t>
            </a:r>
            <a:r>
              <a:rPr lang="tr-TR" dirty="0"/>
              <a:t>Atıktan Enerjiye: İklim Değişikliği Kontrolünde </a:t>
            </a:r>
            <a:r>
              <a:rPr lang="tr-TR" dirty="0" err="1"/>
              <a:t>Kabron</a:t>
            </a:r>
            <a:r>
              <a:rPr lang="tr-TR" dirty="0"/>
              <a:t> Nötr Biyoenerji Üretim Teknolojisinin Geliştirilmesi</a:t>
            </a:r>
            <a:r>
              <a:rPr lang="tr-TR" dirty="0">
                <a:latin typeface="Calibri "/>
                <a:ea typeface="Tahoma" panose="020B0604030504040204" pitchFamily="34" charset="0"/>
                <a:cs typeface="Tahoma" panose="020B0604030504040204" pitchFamily="34" charset="0"/>
              </a:rPr>
              <a:t>» isimli proje 704.147,14₺ bütçesiyle </a:t>
            </a:r>
            <a:r>
              <a:rPr lang="tr-TR" dirty="0"/>
              <a:t>Mühendislik</a:t>
            </a:r>
            <a:r>
              <a:rPr lang="tr-TR" dirty="0">
                <a:latin typeface="Calibri "/>
                <a:ea typeface="Tahoma" panose="020B0604030504040204" pitchFamily="34" charset="0"/>
                <a:cs typeface="Tahoma" panose="020B0604030504040204" pitchFamily="34" charset="0"/>
              </a:rPr>
              <a:t> Fakültesi 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0" name="Resim 9">
            <a:extLst>
              <a:ext uri="{FF2B5EF4-FFF2-40B4-BE49-F238E27FC236}">
                <a16:creationId xmlns:a16="http://schemas.microsoft.com/office/drawing/2014/main" xmlns="" id="{C063C782-8183-4447-893C-D1DDFA34A697}"/>
              </a:ext>
            </a:extLst>
          </p:cNvPr>
          <p:cNvPicPr>
            <a:picLocks noChangeAspect="1"/>
          </p:cNvPicPr>
          <p:nvPr/>
        </p:nvPicPr>
        <p:blipFill>
          <a:blip r:embed="rId2"/>
          <a:stretch>
            <a:fillRect/>
          </a:stretch>
        </p:blipFill>
        <p:spPr>
          <a:xfrm>
            <a:off x="7997231" y="2383172"/>
            <a:ext cx="3503839" cy="2437115"/>
          </a:xfrm>
          <a:prstGeom prst="rect">
            <a:avLst/>
          </a:prstGeom>
        </p:spPr>
      </p:pic>
    </p:spTree>
    <p:extLst>
      <p:ext uri="{BB962C8B-B14F-4D97-AF65-F5344CB8AC3E}">
        <p14:creationId xmlns:p14="http://schemas.microsoft.com/office/powerpoint/2010/main" val="879415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E1803200-F1A2-403F-B7B6-8F46C7127647}"/>
              </a:ext>
            </a:extLst>
          </p:cNvPr>
          <p:cNvSpPr>
            <a:spLocks noGrp="1"/>
          </p:cNvSpPr>
          <p:nvPr>
            <p:ph type="title"/>
          </p:nvPr>
        </p:nvSpPr>
        <p:spPr/>
        <p:txBody>
          <a:bodyPr>
            <a:normAutofit/>
          </a:bodyPr>
          <a:lstStyle/>
          <a:p>
            <a:r>
              <a:rPr lang="tr-TR" dirty="0"/>
              <a:t>Çevre Bilimleri ve İklim Değişikliği</a:t>
            </a:r>
          </a:p>
        </p:txBody>
      </p:sp>
      <p:sp>
        <p:nvSpPr>
          <p:cNvPr id="4" name="Slayt Numarası Yer Tutucusu 3">
            <a:extLst>
              <a:ext uri="{FF2B5EF4-FFF2-40B4-BE49-F238E27FC236}">
                <a16:creationId xmlns:a16="http://schemas.microsoft.com/office/drawing/2014/main" xmlns="" id="{5692A502-83E8-46E7-9250-1C588AE6B144}"/>
              </a:ext>
            </a:extLst>
          </p:cNvPr>
          <p:cNvSpPr>
            <a:spLocks noGrp="1"/>
          </p:cNvSpPr>
          <p:nvPr>
            <p:ph type="sldNum" sz="quarter" idx="12"/>
          </p:nvPr>
        </p:nvSpPr>
        <p:spPr/>
        <p:txBody>
          <a:bodyPr/>
          <a:lstStyle/>
          <a:p>
            <a:fld id="{CF8EA236-263A-8E4B-A919-97FD95326A6F}" type="slidenum">
              <a:rPr lang="tr-TR" smtClean="0"/>
              <a:t>13</a:t>
            </a:fld>
            <a:endParaRPr lang="tr-TR"/>
          </a:p>
        </p:txBody>
      </p:sp>
      <p:sp>
        <p:nvSpPr>
          <p:cNvPr id="5" name="İçerik Yer Tutucusu 2">
            <a:extLst>
              <a:ext uri="{FF2B5EF4-FFF2-40B4-BE49-F238E27FC236}">
                <a16:creationId xmlns:a16="http://schemas.microsoft.com/office/drawing/2014/main" xmlns="" id="{C48E57B1-BC73-4E8B-B36D-7B372A15D843}"/>
              </a:ext>
            </a:extLst>
          </p:cNvPr>
          <p:cNvSpPr txBox="1">
            <a:spLocks/>
          </p:cNvSpPr>
          <p:nvPr/>
        </p:nvSpPr>
        <p:spPr>
          <a:xfrm>
            <a:off x="419099" y="1920190"/>
            <a:ext cx="5858609" cy="3407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İlahiyat Fakültesi Dekanımız Prof. Dr. Osman </a:t>
            </a:r>
            <a:r>
              <a:rPr lang="tr-TR" dirty="0" err="1">
                <a:ea typeface="Tahoma" panose="020B0604030504040204" pitchFamily="34" charset="0"/>
                <a:cs typeface="Tahoma" panose="020B0604030504040204" pitchFamily="34" charset="0"/>
              </a:rPr>
              <a:t>BİLEN’in</a:t>
            </a:r>
            <a:r>
              <a:rPr lang="tr-TR" dirty="0">
                <a:ea typeface="Tahoma" panose="020B0604030504040204" pitchFamily="34" charset="0"/>
                <a:cs typeface="Tahoma" panose="020B0604030504040204" pitchFamily="34" charset="0"/>
              </a:rPr>
              <a:t> yürütücülüğünü yaptığı «Milli ve Manevi Değerler ile Çevre Etiği Kazanımı» isimli proje 98.016,00₺ bütçesiyle devam etmektedir.</a:t>
            </a:r>
            <a:endParaRPr lang="tr-TR" dirty="0"/>
          </a:p>
        </p:txBody>
      </p:sp>
      <p:pic>
        <p:nvPicPr>
          <p:cNvPr id="9" name="Resim 8">
            <a:extLst>
              <a:ext uri="{FF2B5EF4-FFF2-40B4-BE49-F238E27FC236}">
                <a16:creationId xmlns:a16="http://schemas.microsoft.com/office/drawing/2014/main" xmlns="" id="{28176685-8A95-4E03-8804-84CCB05DFCCF}"/>
              </a:ext>
            </a:extLst>
          </p:cNvPr>
          <p:cNvPicPr>
            <a:picLocks noChangeAspect="1"/>
          </p:cNvPicPr>
          <p:nvPr/>
        </p:nvPicPr>
        <p:blipFill>
          <a:blip r:embed="rId2"/>
          <a:stretch>
            <a:fillRect/>
          </a:stretch>
        </p:blipFill>
        <p:spPr>
          <a:xfrm>
            <a:off x="6676692" y="2278729"/>
            <a:ext cx="4957193" cy="2594264"/>
          </a:xfrm>
          <a:prstGeom prst="rect">
            <a:avLst/>
          </a:prstGeom>
        </p:spPr>
      </p:pic>
    </p:spTree>
    <p:extLst>
      <p:ext uri="{BB962C8B-B14F-4D97-AF65-F5344CB8AC3E}">
        <p14:creationId xmlns:p14="http://schemas.microsoft.com/office/powerpoint/2010/main" val="45458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2600CAB3-49DA-434C-88AE-B2036E0AB361}"/>
              </a:ext>
            </a:extLst>
          </p:cNvPr>
          <p:cNvSpPr>
            <a:spLocks noGrp="1"/>
          </p:cNvSpPr>
          <p:nvPr>
            <p:ph type="title"/>
          </p:nvPr>
        </p:nvSpPr>
        <p:spPr>
          <a:xfrm>
            <a:off x="767862" y="352181"/>
            <a:ext cx="8317089" cy="1325563"/>
          </a:xfrm>
        </p:spPr>
        <p:txBody>
          <a:bodyPr>
            <a:normAutofit/>
          </a:bodyPr>
          <a:lstStyle/>
          <a:p>
            <a:r>
              <a:rPr lang="tr-TR" sz="3600" dirty="0">
                <a:ea typeface="Tahoma" panose="020B0604030504040204" pitchFamily="34" charset="0"/>
                <a:cs typeface="Tahoma" panose="020B0604030504040204" pitchFamily="34" charset="0"/>
              </a:rPr>
              <a:t>Biyomedikal Ekipman Teknolojileri /</a:t>
            </a:r>
            <a:br>
              <a:rPr lang="tr-TR" sz="3600" dirty="0">
                <a:ea typeface="Tahoma" panose="020B0604030504040204" pitchFamily="34" charset="0"/>
                <a:cs typeface="Tahoma" panose="020B0604030504040204" pitchFamily="34" charset="0"/>
              </a:rPr>
            </a:br>
            <a:r>
              <a:rPr lang="tr-TR" sz="3600" dirty="0">
                <a:ea typeface="Tahoma" panose="020B0604030504040204" pitchFamily="34" charset="0"/>
                <a:cs typeface="Tahoma" panose="020B0604030504040204" pitchFamily="34" charset="0"/>
              </a:rPr>
              <a:t>Çevre Bilimleri ve İklim Değişikliği</a:t>
            </a:r>
            <a:endParaRPr lang="tr-TR" dirty="0"/>
          </a:p>
        </p:txBody>
      </p:sp>
      <p:sp>
        <p:nvSpPr>
          <p:cNvPr id="4" name="Slayt Numarası Yer Tutucusu 3">
            <a:extLst>
              <a:ext uri="{FF2B5EF4-FFF2-40B4-BE49-F238E27FC236}">
                <a16:creationId xmlns:a16="http://schemas.microsoft.com/office/drawing/2014/main" xmlns="" id="{0391C20D-675B-4473-8B4D-6FA1C2DB14B5}"/>
              </a:ext>
            </a:extLst>
          </p:cNvPr>
          <p:cNvSpPr>
            <a:spLocks noGrp="1"/>
          </p:cNvSpPr>
          <p:nvPr>
            <p:ph type="sldNum" sz="quarter" idx="12"/>
          </p:nvPr>
        </p:nvSpPr>
        <p:spPr/>
        <p:txBody>
          <a:bodyPr/>
          <a:lstStyle/>
          <a:p>
            <a:fld id="{CF8EA236-263A-8E4B-A919-97FD95326A6F}" type="slidenum">
              <a:rPr lang="tr-TR" smtClean="0"/>
              <a:t>14</a:t>
            </a:fld>
            <a:endParaRPr lang="tr-TR"/>
          </a:p>
        </p:txBody>
      </p:sp>
      <p:sp>
        <p:nvSpPr>
          <p:cNvPr id="5" name="İçerik Yer Tutucusu 2">
            <a:extLst>
              <a:ext uri="{FF2B5EF4-FFF2-40B4-BE49-F238E27FC236}">
                <a16:creationId xmlns:a16="http://schemas.microsoft.com/office/drawing/2014/main" xmlns="" id="{DB3577F1-7B12-489D-91CD-33C292160B17}"/>
              </a:ext>
            </a:extLst>
          </p:cNvPr>
          <p:cNvSpPr txBox="1">
            <a:spLocks/>
          </p:cNvSpPr>
          <p:nvPr/>
        </p:nvSpPr>
        <p:spPr>
          <a:xfrm>
            <a:off x="73269" y="1397183"/>
            <a:ext cx="7593623" cy="4063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Çevre Bilimleri ve İklim Değişikliği ile Biyomedikal Ekipman Teknolojileri başlıklı öncelikli sektörlerimizi kapsayan, </a:t>
            </a:r>
            <a:r>
              <a:rPr lang="tr-TR" dirty="0" err="1">
                <a:ea typeface="Tahoma" panose="020B0604030504040204" pitchFamily="34" charset="0"/>
                <a:cs typeface="Tahoma" panose="020B0604030504040204" pitchFamily="34" charset="0"/>
              </a:rPr>
              <a:t>disiplinlerarası</a:t>
            </a:r>
            <a:r>
              <a:rPr lang="tr-TR" dirty="0">
                <a:ea typeface="Tahoma" panose="020B0604030504040204" pitchFamily="34" charset="0"/>
                <a:cs typeface="Tahoma" panose="020B0604030504040204" pitchFamily="34" charset="0"/>
              </a:rPr>
              <a:t> bir proje olan «Siyah Asker Sineği Larvaları (</a:t>
            </a:r>
            <a:r>
              <a:rPr lang="tr-TR" dirty="0" err="1">
                <a:ea typeface="Tahoma" panose="020B0604030504040204" pitchFamily="34" charset="0"/>
                <a:cs typeface="Tahoma" panose="020B0604030504040204" pitchFamily="34" charset="0"/>
              </a:rPr>
              <a:t>Hermetia</a:t>
            </a:r>
            <a:r>
              <a:rPr lang="tr-TR" dirty="0">
                <a:ea typeface="Tahoma" panose="020B0604030504040204" pitchFamily="34" charset="0"/>
                <a:cs typeface="Tahoma" panose="020B0604030504040204" pitchFamily="34" charset="0"/>
              </a:rPr>
              <a:t> </a:t>
            </a:r>
            <a:r>
              <a:rPr lang="tr-TR" dirty="0" err="1">
                <a:ea typeface="Tahoma" panose="020B0604030504040204" pitchFamily="34" charset="0"/>
                <a:cs typeface="Tahoma" panose="020B0604030504040204" pitchFamily="34" charset="0"/>
              </a:rPr>
              <a:t>Illucens</a:t>
            </a:r>
            <a:r>
              <a:rPr lang="tr-TR" dirty="0">
                <a:ea typeface="Tahoma" panose="020B0604030504040204" pitchFamily="34" charset="0"/>
                <a:cs typeface="Tahoma" panose="020B0604030504040204" pitchFamily="34" charset="0"/>
              </a:rPr>
              <a:t>) Yağının Cilt Bakım Ürünleri İçin Sürdürülebilir Bir Hammadde Olarak Geliştirilmesi» proje 451.676,86₺ bütçesi ile Prof. Dr. Emel ÇALIKOĞLU yürütücülüğünde Onkoloji Enstitüsü bünyesinde devam etmektedir.</a:t>
            </a:r>
          </a:p>
          <a:p>
            <a:endParaRPr lang="tr-TR" dirty="0"/>
          </a:p>
        </p:txBody>
      </p:sp>
      <p:pic>
        <p:nvPicPr>
          <p:cNvPr id="9" name="Resim 8">
            <a:extLst>
              <a:ext uri="{FF2B5EF4-FFF2-40B4-BE49-F238E27FC236}">
                <a16:creationId xmlns:a16="http://schemas.microsoft.com/office/drawing/2014/main" xmlns="" id="{53D04DE7-F980-421A-90BF-003FE272EAF1}"/>
              </a:ext>
            </a:extLst>
          </p:cNvPr>
          <p:cNvPicPr>
            <a:picLocks noChangeAspect="1"/>
          </p:cNvPicPr>
          <p:nvPr/>
        </p:nvPicPr>
        <p:blipFill>
          <a:blip r:embed="rId2"/>
          <a:stretch>
            <a:fillRect/>
          </a:stretch>
        </p:blipFill>
        <p:spPr>
          <a:xfrm>
            <a:off x="7666892" y="2107223"/>
            <a:ext cx="4101070" cy="2924114"/>
          </a:xfrm>
          <a:prstGeom prst="rect">
            <a:avLst/>
          </a:prstGeom>
        </p:spPr>
      </p:pic>
    </p:spTree>
    <p:extLst>
      <p:ext uri="{BB962C8B-B14F-4D97-AF65-F5344CB8AC3E}">
        <p14:creationId xmlns:p14="http://schemas.microsoft.com/office/powerpoint/2010/main" val="383463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FC034ACC-993D-4A93-9CC0-FB448695A3E2}"/>
              </a:ext>
            </a:extLst>
          </p:cNvPr>
          <p:cNvSpPr>
            <a:spLocks noGrp="1"/>
          </p:cNvSpPr>
          <p:nvPr>
            <p:ph type="title"/>
          </p:nvPr>
        </p:nvSpPr>
        <p:spPr>
          <a:xfrm>
            <a:off x="741484" y="365125"/>
            <a:ext cx="8317089" cy="1325563"/>
          </a:xfrm>
        </p:spPr>
        <p:txBody>
          <a:bodyPr>
            <a:normAutofit/>
          </a:bodyPr>
          <a:lstStyle/>
          <a:p>
            <a:r>
              <a:rPr lang="tr-TR" sz="4000" dirty="0">
                <a:ea typeface="Tahoma" panose="020B0604030504040204" pitchFamily="34" charset="0"/>
                <a:cs typeface="Tahoma" panose="020B0604030504040204" pitchFamily="34" charset="0"/>
              </a:rPr>
              <a:t>Biyomedikal Ekipman Teknolojileri</a:t>
            </a:r>
            <a:endParaRPr lang="tr-TR" sz="4000" dirty="0"/>
          </a:p>
        </p:txBody>
      </p:sp>
      <p:sp>
        <p:nvSpPr>
          <p:cNvPr id="4" name="Slayt Numarası Yer Tutucusu 3">
            <a:extLst>
              <a:ext uri="{FF2B5EF4-FFF2-40B4-BE49-F238E27FC236}">
                <a16:creationId xmlns:a16="http://schemas.microsoft.com/office/drawing/2014/main" xmlns="" id="{CD7AE946-A622-4009-9A47-938FA5327622}"/>
              </a:ext>
            </a:extLst>
          </p:cNvPr>
          <p:cNvSpPr>
            <a:spLocks noGrp="1"/>
          </p:cNvSpPr>
          <p:nvPr>
            <p:ph type="sldNum" sz="quarter" idx="12"/>
          </p:nvPr>
        </p:nvSpPr>
        <p:spPr/>
        <p:txBody>
          <a:bodyPr/>
          <a:lstStyle/>
          <a:p>
            <a:fld id="{CF8EA236-263A-8E4B-A919-97FD95326A6F}" type="slidenum">
              <a:rPr lang="tr-TR" smtClean="0"/>
              <a:t>15</a:t>
            </a:fld>
            <a:endParaRPr lang="tr-TR"/>
          </a:p>
        </p:txBody>
      </p:sp>
      <p:sp>
        <p:nvSpPr>
          <p:cNvPr id="7" name="İçerik Yer Tutucusu 2">
            <a:extLst>
              <a:ext uri="{FF2B5EF4-FFF2-40B4-BE49-F238E27FC236}">
                <a16:creationId xmlns:a16="http://schemas.microsoft.com/office/drawing/2014/main" xmlns="" id="{0C2F89D4-5B19-42FA-A86C-DA976BD78BE9}"/>
              </a:ext>
            </a:extLst>
          </p:cNvPr>
          <p:cNvSpPr txBox="1">
            <a:spLocks/>
          </p:cNvSpPr>
          <p:nvPr/>
        </p:nvSpPr>
        <p:spPr>
          <a:xfrm>
            <a:off x="337038" y="1547447"/>
            <a:ext cx="6837485" cy="38479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Biyomedikal Ekipman Teknolojileri sektöründe, </a:t>
            </a:r>
            <a:r>
              <a:rPr lang="sv-SE" dirty="0"/>
              <a:t>Doç.Dr. Özge ÇELİKER TOSUN</a:t>
            </a:r>
            <a:r>
              <a:rPr lang="tr-TR" dirty="0"/>
              <a:t>’</a:t>
            </a:r>
            <a:r>
              <a:rPr lang="tr-TR" dirty="0" err="1"/>
              <a:t>nun</a:t>
            </a:r>
            <a:r>
              <a:rPr lang="tr-TR" dirty="0"/>
              <a:t> </a:t>
            </a:r>
            <a:r>
              <a:rPr lang="tr-TR" dirty="0">
                <a:latin typeface="Calibri "/>
                <a:ea typeface="Tahoma" panose="020B0604030504040204" pitchFamily="34" charset="0"/>
                <a:cs typeface="Tahoma" panose="020B0604030504040204" pitchFamily="34" charset="0"/>
              </a:rPr>
              <a:t>yürütücülüğünü yaptığı «</a:t>
            </a:r>
            <a:r>
              <a:rPr lang="tr-TR" dirty="0"/>
              <a:t>Yaşlılarda Denge ve </a:t>
            </a:r>
            <a:r>
              <a:rPr lang="tr-TR" dirty="0" err="1"/>
              <a:t>Üriner</a:t>
            </a:r>
            <a:r>
              <a:rPr lang="tr-TR" dirty="0"/>
              <a:t> </a:t>
            </a:r>
            <a:r>
              <a:rPr lang="tr-TR" dirty="0" err="1"/>
              <a:t>İnkontinans</a:t>
            </a:r>
            <a:r>
              <a:rPr lang="tr-TR" dirty="0"/>
              <a:t> Problemlerinde </a:t>
            </a:r>
            <a:r>
              <a:rPr lang="tr-TR" dirty="0" err="1"/>
              <a:t>İnovatif</a:t>
            </a:r>
            <a:r>
              <a:rPr lang="tr-TR" dirty="0"/>
              <a:t> Dijital Oyun Programı Ve Taşınabilir Denge Odası Sisteminin Geliştirilmesi</a:t>
            </a:r>
            <a:r>
              <a:rPr lang="tr-TR" dirty="0">
                <a:latin typeface="Calibri "/>
                <a:ea typeface="Tahoma" panose="020B0604030504040204" pitchFamily="34" charset="0"/>
                <a:cs typeface="Tahoma" panose="020B0604030504040204" pitchFamily="34" charset="0"/>
              </a:rPr>
              <a:t>» isimli proje 192.864,24₺ bütçesiyle </a:t>
            </a:r>
            <a:r>
              <a:rPr lang="tr-TR" dirty="0"/>
              <a:t>Fizik Tedavi ve Rehabilitasyon Yüksekokulu </a:t>
            </a:r>
            <a:r>
              <a:rPr lang="tr-TR" dirty="0">
                <a:latin typeface="Calibri "/>
                <a:ea typeface="Tahoma" panose="020B0604030504040204" pitchFamily="34" charset="0"/>
                <a:cs typeface="Tahoma" panose="020B0604030504040204" pitchFamily="34" charset="0"/>
              </a:rPr>
              <a:t>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1" name="Resim 10">
            <a:extLst>
              <a:ext uri="{FF2B5EF4-FFF2-40B4-BE49-F238E27FC236}">
                <a16:creationId xmlns:a16="http://schemas.microsoft.com/office/drawing/2014/main" xmlns="" id="{3304B505-3E5D-4E59-A8BA-A40484B32937}"/>
              </a:ext>
            </a:extLst>
          </p:cNvPr>
          <p:cNvPicPr>
            <a:picLocks noChangeAspect="1"/>
          </p:cNvPicPr>
          <p:nvPr/>
        </p:nvPicPr>
        <p:blipFill>
          <a:blip r:embed="rId2"/>
          <a:stretch>
            <a:fillRect/>
          </a:stretch>
        </p:blipFill>
        <p:spPr>
          <a:xfrm>
            <a:off x="7340557" y="1756904"/>
            <a:ext cx="4851443" cy="3429000"/>
          </a:xfrm>
          <a:prstGeom prst="rect">
            <a:avLst/>
          </a:prstGeom>
        </p:spPr>
      </p:pic>
    </p:spTree>
    <p:extLst>
      <p:ext uri="{BB962C8B-B14F-4D97-AF65-F5344CB8AC3E}">
        <p14:creationId xmlns:p14="http://schemas.microsoft.com/office/powerpoint/2010/main" val="285900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F4F32D4-977D-41EE-ACB8-E9DC9DBB717C}"/>
              </a:ext>
            </a:extLst>
          </p:cNvPr>
          <p:cNvSpPr>
            <a:spLocks noGrp="1"/>
          </p:cNvSpPr>
          <p:nvPr>
            <p:ph type="title"/>
          </p:nvPr>
        </p:nvSpPr>
        <p:spPr>
          <a:xfrm>
            <a:off x="747407" y="369765"/>
            <a:ext cx="8317089" cy="1325563"/>
          </a:xfrm>
        </p:spPr>
        <p:txBody>
          <a:bodyPr>
            <a:normAutofit/>
          </a:bodyPr>
          <a:lstStyle/>
          <a:p>
            <a:r>
              <a:rPr lang="tr-TR" sz="4000" dirty="0">
                <a:ea typeface="Tahoma" panose="020B0604030504040204" pitchFamily="34" charset="0"/>
                <a:cs typeface="Tahoma" panose="020B0604030504040204" pitchFamily="34" charset="0"/>
              </a:rPr>
              <a:t>Biyomedikal Ekipman Teknolojileri</a:t>
            </a:r>
            <a:endParaRPr lang="tr-TR" dirty="0"/>
          </a:p>
        </p:txBody>
      </p:sp>
      <p:sp>
        <p:nvSpPr>
          <p:cNvPr id="4" name="Slayt Numarası Yer Tutucusu 3">
            <a:extLst>
              <a:ext uri="{FF2B5EF4-FFF2-40B4-BE49-F238E27FC236}">
                <a16:creationId xmlns:a16="http://schemas.microsoft.com/office/drawing/2014/main" xmlns="" id="{F2CA88E4-561B-41EE-87FC-3C27A42F86B7}"/>
              </a:ext>
            </a:extLst>
          </p:cNvPr>
          <p:cNvSpPr>
            <a:spLocks noGrp="1"/>
          </p:cNvSpPr>
          <p:nvPr>
            <p:ph type="sldNum" sz="quarter" idx="12"/>
          </p:nvPr>
        </p:nvSpPr>
        <p:spPr/>
        <p:txBody>
          <a:bodyPr/>
          <a:lstStyle/>
          <a:p>
            <a:fld id="{CF8EA236-263A-8E4B-A919-97FD95326A6F}" type="slidenum">
              <a:rPr lang="tr-TR" smtClean="0"/>
              <a:t>16</a:t>
            </a:fld>
            <a:endParaRPr lang="tr-TR"/>
          </a:p>
        </p:txBody>
      </p:sp>
      <p:sp>
        <p:nvSpPr>
          <p:cNvPr id="6" name="İçerik Yer Tutucusu 2">
            <a:extLst>
              <a:ext uri="{FF2B5EF4-FFF2-40B4-BE49-F238E27FC236}">
                <a16:creationId xmlns:a16="http://schemas.microsoft.com/office/drawing/2014/main" xmlns="" id="{BE5AE013-D416-4F59-9B44-F338401D2A8C}"/>
              </a:ext>
            </a:extLst>
          </p:cNvPr>
          <p:cNvSpPr txBox="1">
            <a:spLocks/>
          </p:cNvSpPr>
          <p:nvPr/>
        </p:nvSpPr>
        <p:spPr>
          <a:xfrm>
            <a:off x="337038" y="1547447"/>
            <a:ext cx="6837485" cy="38479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Biyomedikal Ekipman Teknolojileri sektöründeki bir diğer projemiz, </a:t>
            </a:r>
            <a:r>
              <a:rPr lang="sv-SE" dirty="0"/>
              <a:t>Dr.Öğr.Üyesi SİNAN GÜVEN</a:t>
            </a:r>
            <a:r>
              <a:rPr lang="tr-TR" dirty="0"/>
              <a:t>’</a:t>
            </a:r>
            <a:r>
              <a:rPr lang="tr-TR" dirty="0" err="1"/>
              <a:t>nin</a:t>
            </a:r>
            <a:r>
              <a:rPr lang="tr-TR" dirty="0"/>
              <a:t> </a:t>
            </a:r>
            <a:r>
              <a:rPr lang="tr-TR" dirty="0">
                <a:ea typeface="Tahoma" panose="020B0604030504040204" pitchFamily="34" charset="0"/>
                <a:cs typeface="Tahoma" panose="020B0604030504040204" pitchFamily="34" charset="0"/>
              </a:rPr>
              <a:t>yürütücülüğünü yaptığı «</a:t>
            </a:r>
            <a:r>
              <a:rPr lang="tr-TR" dirty="0"/>
              <a:t>İnsan İndüklenmiş </a:t>
            </a:r>
            <a:r>
              <a:rPr lang="tr-TR" dirty="0" err="1"/>
              <a:t>Pluripotent</a:t>
            </a:r>
            <a:r>
              <a:rPr lang="tr-TR" dirty="0"/>
              <a:t> Kök Hücre Kökenli Beyin </a:t>
            </a:r>
            <a:r>
              <a:rPr lang="tr-TR" dirty="0" err="1"/>
              <a:t>Organoidlerinin</a:t>
            </a:r>
            <a:r>
              <a:rPr lang="tr-TR" dirty="0"/>
              <a:t> Makine Öğrenmesi Destekli </a:t>
            </a:r>
            <a:r>
              <a:rPr lang="tr-TR" dirty="0" err="1"/>
              <a:t>Mikroakışkan</a:t>
            </a:r>
            <a:r>
              <a:rPr lang="tr-TR" dirty="0"/>
              <a:t> Sistemde Geliştirilmesi</a:t>
            </a:r>
            <a:r>
              <a:rPr lang="tr-TR" dirty="0">
                <a:ea typeface="Tahoma" panose="020B0604030504040204" pitchFamily="34" charset="0"/>
                <a:cs typeface="Tahoma" panose="020B0604030504040204" pitchFamily="34" charset="0"/>
              </a:rPr>
              <a:t>» isimli proje 1.316.249,94₺ bütçesiyle Tıp Fakültesi</a:t>
            </a:r>
            <a:r>
              <a:rPr lang="tr-TR" dirty="0">
                <a:solidFill>
                  <a:srgbClr val="000000"/>
                </a:solidFill>
                <a:ea typeface="Tahoma" panose="020B0604030504040204" pitchFamily="34" charset="0"/>
                <a:cs typeface="Tahoma" panose="020B0604030504040204" pitchFamily="34" charset="0"/>
              </a:rPr>
              <a:t> </a:t>
            </a:r>
            <a:r>
              <a:rPr lang="tr-TR" dirty="0">
                <a:ea typeface="Tahoma" panose="020B0604030504040204" pitchFamily="34" charset="0"/>
                <a:cs typeface="Tahoma" panose="020B0604030504040204" pitchFamily="34" charset="0"/>
              </a:rPr>
              <a:t>bünyesinde devam etmektedir.</a:t>
            </a:r>
            <a:endParaRPr lang="tr-TR" dirty="0">
              <a:solidFill>
                <a:srgbClr val="000000"/>
              </a:solidFill>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0" name="Resim 9">
            <a:extLst>
              <a:ext uri="{FF2B5EF4-FFF2-40B4-BE49-F238E27FC236}">
                <a16:creationId xmlns:a16="http://schemas.microsoft.com/office/drawing/2014/main" xmlns="" id="{93ACFD0D-8400-4834-9F7C-5B4F769C5987}"/>
              </a:ext>
            </a:extLst>
          </p:cNvPr>
          <p:cNvPicPr>
            <a:picLocks noChangeAspect="1"/>
          </p:cNvPicPr>
          <p:nvPr/>
        </p:nvPicPr>
        <p:blipFill rotWithShape="1">
          <a:blip r:embed="rId2"/>
          <a:srcRect l="15006"/>
          <a:stretch/>
        </p:blipFill>
        <p:spPr>
          <a:xfrm>
            <a:off x="7561384" y="2266949"/>
            <a:ext cx="4067752" cy="2392973"/>
          </a:xfrm>
          <a:prstGeom prst="rect">
            <a:avLst/>
          </a:prstGeom>
        </p:spPr>
      </p:pic>
    </p:spTree>
    <p:extLst>
      <p:ext uri="{BB962C8B-B14F-4D97-AF65-F5344CB8AC3E}">
        <p14:creationId xmlns:p14="http://schemas.microsoft.com/office/powerpoint/2010/main" val="202800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A9E0D8B-B4E8-4DF8-B43A-4ACCEC838A60}"/>
              </a:ext>
            </a:extLst>
          </p:cNvPr>
          <p:cNvSpPr>
            <a:spLocks noGrp="1"/>
          </p:cNvSpPr>
          <p:nvPr>
            <p:ph type="title"/>
          </p:nvPr>
        </p:nvSpPr>
        <p:spPr>
          <a:xfrm>
            <a:off x="741485" y="365125"/>
            <a:ext cx="8317089" cy="1325563"/>
          </a:xfrm>
        </p:spPr>
        <p:txBody>
          <a:bodyPr>
            <a:normAutofit/>
          </a:bodyPr>
          <a:lstStyle/>
          <a:p>
            <a:r>
              <a:rPr lang="tr-TR" dirty="0"/>
              <a:t>Biyomedikal Ekipman Teknolojileri /</a:t>
            </a:r>
            <a:br>
              <a:rPr lang="tr-TR" dirty="0"/>
            </a:br>
            <a:r>
              <a:rPr lang="tr-TR" dirty="0"/>
              <a:t>Tıbbi Tanı Kitleri</a:t>
            </a:r>
          </a:p>
        </p:txBody>
      </p:sp>
      <p:sp>
        <p:nvSpPr>
          <p:cNvPr id="4" name="Slayt Numarası Yer Tutucusu 3">
            <a:extLst>
              <a:ext uri="{FF2B5EF4-FFF2-40B4-BE49-F238E27FC236}">
                <a16:creationId xmlns:a16="http://schemas.microsoft.com/office/drawing/2014/main" xmlns="" id="{827F3878-5AEF-4494-835D-CEF9CC12B8FF}"/>
              </a:ext>
            </a:extLst>
          </p:cNvPr>
          <p:cNvSpPr>
            <a:spLocks noGrp="1"/>
          </p:cNvSpPr>
          <p:nvPr>
            <p:ph type="sldNum" sz="quarter" idx="12"/>
          </p:nvPr>
        </p:nvSpPr>
        <p:spPr/>
        <p:txBody>
          <a:bodyPr/>
          <a:lstStyle/>
          <a:p>
            <a:fld id="{CF8EA236-263A-8E4B-A919-97FD95326A6F}" type="slidenum">
              <a:rPr lang="tr-TR" smtClean="0"/>
              <a:t>17</a:t>
            </a:fld>
            <a:endParaRPr lang="tr-TR"/>
          </a:p>
        </p:txBody>
      </p:sp>
      <p:sp>
        <p:nvSpPr>
          <p:cNvPr id="5" name="İçerik Yer Tutucusu 2">
            <a:extLst>
              <a:ext uri="{FF2B5EF4-FFF2-40B4-BE49-F238E27FC236}">
                <a16:creationId xmlns:a16="http://schemas.microsoft.com/office/drawing/2014/main" xmlns="" id="{6595D451-16C9-4AB7-A216-43D042B1A778}"/>
              </a:ext>
            </a:extLst>
          </p:cNvPr>
          <p:cNvSpPr txBox="1">
            <a:spLocks/>
          </p:cNvSpPr>
          <p:nvPr/>
        </p:nvSpPr>
        <p:spPr>
          <a:xfrm>
            <a:off x="741485" y="1786693"/>
            <a:ext cx="6784731" cy="3763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Biyomedikal Ekipman Teknolojileri ve Tıbbi Tanı Kitleri sektörlerini kapsayan, </a:t>
            </a:r>
            <a:r>
              <a:rPr lang="sv-SE" dirty="0"/>
              <a:t>Doç.Dr. Aliye AKÇALI</a:t>
            </a:r>
            <a:r>
              <a:rPr lang="tr-TR" dirty="0"/>
              <a:t>’</a:t>
            </a:r>
            <a:r>
              <a:rPr lang="tr-TR" dirty="0" err="1"/>
              <a:t>nın</a:t>
            </a:r>
            <a:r>
              <a:rPr lang="tr-TR" dirty="0"/>
              <a:t> </a:t>
            </a:r>
            <a:r>
              <a:rPr lang="tr-TR" dirty="0">
                <a:latin typeface="Calibri "/>
                <a:ea typeface="Tahoma" panose="020B0604030504040204" pitchFamily="34" charset="0"/>
                <a:cs typeface="Tahoma" panose="020B0604030504040204" pitchFamily="34" charset="0"/>
              </a:rPr>
              <a:t>yürütücülüğünü yaptığı «</a:t>
            </a:r>
            <a:r>
              <a:rPr lang="tr-TR" dirty="0"/>
              <a:t>Oral </a:t>
            </a:r>
            <a:r>
              <a:rPr lang="tr-TR" dirty="0" err="1"/>
              <a:t>kandidiyazis</a:t>
            </a:r>
            <a:r>
              <a:rPr lang="tr-TR" dirty="0"/>
              <a:t> tespitinde hasta başı tanı kiti geliştirilmesi</a:t>
            </a:r>
            <a:r>
              <a:rPr lang="tr-TR" dirty="0">
                <a:latin typeface="Calibri "/>
                <a:ea typeface="Tahoma" panose="020B0604030504040204" pitchFamily="34" charset="0"/>
                <a:cs typeface="Tahoma" panose="020B0604030504040204" pitchFamily="34" charset="0"/>
              </a:rPr>
              <a:t>» isimli proje 402.303,30₺ bütçesiyle </a:t>
            </a:r>
            <a:r>
              <a:rPr lang="tr-TR" dirty="0"/>
              <a:t>Diş Hekimliği Fakültesi </a:t>
            </a:r>
            <a:r>
              <a:rPr lang="tr-TR" dirty="0">
                <a:latin typeface="Calibri "/>
                <a:ea typeface="Tahoma" panose="020B0604030504040204" pitchFamily="34" charset="0"/>
                <a:cs typeface="Tahoma" panose="020B0604030504040204" pitchFamily="34" charset="0"/>
              </a:rPr>
              <a:t>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9" name="Resim 8">
            <a:extLst>
              <a:ext uri="{FF2B5EF4-FFF2-40B4-BE49-F238E27FC236}">
                <a16:creationId xmlns:a16="http://schemas.microsoft.com/office/drawing/2014/main" xmlns="" id="{21BC24CE-10AB-48C6-85F4-E5CE6A741A46}"/>
              </a:ext>
            </a:extLst>
          </p:cNvPr>
          <p:cNvPicPr>
            <a:picLocks noChangeAspect="1"/>
          </p:cNvPicPr>
          <p:nvPr/>
        </p:nvPicPr>
        <p:blipFill>
          <a:blip r:embed="rId2"/>
          <a:stretch>
            <a:fillRect/>
          </a:stretch>
        </p:blipFill>
        <p:spPr>
          <a:xfrm>
            <a:off x="8437720" y="2478183"/>
            <a:ext cx="2743199" cy="2380128"/>
          </a:xfrm>
          <a:prstGeom prst="rect">
            <a:avLst/>
          </a:prstGeom>
        </p:spPr>
      </p:pic>
    </p:spTree>
    <p:extLst>
      <p:ext uri="{BB962C8B-B14F-4D97-AF65-F5344CB8AC3E}">
        <p14:creationId xmlns:p14="http://schemas.microsoft.com/office/powerpoint/2010/main" val="17942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2CB1FFA-74F1-4F37-8636-4D480B6FCC53}"/>
              </a:ext>
            </a:extLst>
          </p:cNvPr>
          <p:cNvSpPr>
            <a:spLocks noGrp="1"/>
          </p:cNvSpPr>
          <p:nvPr>
            <p:ph type="title"/>
          </p:nvPr>
        </p:nvSpPr>
        <p:spPr>
          <a:xfrm>
            <a:off x="776654" y="365125"/>
            <a:ext cx="8622323" cy="1325563"/>
          </a:xfrm>
        </p:spPr>
        <p:txBody>
          <a:bodyPr>
            <a:noAutofit/>
          </a:bodyPr>
          <a:lstStyle/>
          <a:p>
            <a:r>
              <a:rPr lang="tr-TR" sz="3600" dirty="0">
                <a:latin typeface="Calibri Light "/>
                <a:ea typeface="Tahoma" panose="020B0604030504040204" pitchFamily="34" charset="0"/>
                <a:cs typeface="Tahoma" panose="020B0604030504040204" pitchFamily="34" charset="0"/>
              </a:rPr>
              <a:t>Akışkan Gücü Dinamiği ve Akışkan Makineleri /</a:t>
            </a:r>
            <a:br>
              <a:rPr lang="tr-TR" sz="3600" dirty="0">
                <a:latin typeface="Calibri Light "/>
                <a:ea typeface="Tahoma" panose="020B0604030504040204" pitchFamily="34" charset="0"/>
                <a:cs typeface="Tahoma" panose="020B0604030504040204" pitchFamily="34" charset="0"/>
              </a:rPr>
            </a:br>
            <a:r>
              <a:rPr lang="tr-TR" sz="3600" dirty="0">
                <a:latin typeface="Calibri Light "/>
                <a:ea typeface="Tahoma" panose="020B0604030504040204" pitchFamily="34" charset="0"/>
                <a:cs typeface="Tahoma" panose="020B0604030504040204" pitchFamily="34" charset="0"/>
              </a:rPr>
              <a:t>Çevre Bilimleri ve İklim Değişikliği</a:t>
            </a:r>
            <a:endParaRPr lang="tr-TR" sz="3600" dirty="0">
              <a:latin typeface="Calibri Light "/>
            </a:endParaRPr>
          </a:p>
        </p:txBody>
      </p:sp>
      <p:sp>
        <p:nvSpPr>
          <p:cNvPr id="4" name="Slayt Numarası Yer Tutucusu 3">
            <a:extLst>
              <a:ext uri="{FF2B5EF4-FFF2-40B4-BE49-F238E27FC236}">
                <a16:creationId xmlns:a16="http://schemas.microsoft.com/office/drawing/2014/main" xmlns="" id="{E21AAAB0-3B65-475E-B33D-F758A1221A47}"/>
              </a:ext>
            </a:extLst>
          </p:cNvPr>
          <p:cNvSpPr>
            <a:spLocks noGrp="1"/>
          </p:cNvSpPr>
          <p:nvPr>
            <p:ph type="sldNum" sz="quarter" idx="12"/>
          </p:nvPr>
        </p:nvSpPr>
        <p:spPr/>
        <p:txBody>
          <a:bodyPr/>
          <a:lstStyle/>
          <a:p>
            <a:fld id="{CF8EA236-263A-8E4B-A919-97FD95326A6F}" type="slidenum">
              <a:rPr lang="tr-TR" smtClean="0"/>
              <a:t>18</a:t>
            </a:fld>
            <a:endParaRPr lang="tr-TR"/>
          </a:p>
        </p:txBody>
      </p:sp>
      <p:sp>
        <p:nvSpPr>
          <p:cNvPr id="6" name="İçerik Yer Tutucusu 2">
            <a:extLst>
              <a:ext uri="{FF2B5EF4-FFF2-40B4-BE49-F238E27FC236}">
                <a16:creationId xmlns:a16="http://schemas.microsoft.com/office/drawing/2014/main" xmlns="" id="{6C7B9F29-5592-4D6B-8F17-A32BA3904564}"/>
              </a:ext>
            </a:extLst>
          </p:cNvPr>
          <p:cNvSpPr txBox="1">
            <a:spLocks/>
          </p:cNvSpPr>
          <p:nvPr/>
        </p:nvSpPr>
        <p:spPr>
          <a:xfrm>
            <a:off x="138919" y="1401447"/>
            <a:ext cx="7435361" cy="42607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Çevre Bilimleri ve İklim Değişikliği ile Akışkan Gücü Dinamiği ve Akışkan Makineleri başlıklı öncelikli sektörlerimizi kapsayan, disiplinler arası bir diğer proje olan «Gemi Pervanesinin Sürdürülebilir Malzeme ve Üretim Yöntemleriyle Performansının ve Gemiden Kaynaklanan Emisyonların Azaltılmasına Etkisinin İyileştirilmesi» proje, 495.624,20₺ bütçesi ile </a:t>
            </a:r>
            <a:r>
              <a:rPr lang="tr-TR" dirty="0" err="1">
                <a:ea typeface="Tahoma" panose="020B0604030504040204" pitchFamily="34" charset="0"/>
                <a:cs typeface="Tahoma" panose="020B0604030504040204" pitchFamily="34" charset="0"/>
              </a:rPr>
              <a:t>Doç.Dr</a:t>
            </a:r>
            <a:r>
              <a:rPr lang="tr-TR" dirty="0">
                <a:ea typeface="Tahoma" panose="020B0604030504040204" pitchFamily="34" charset="0"/>
                <a:cs typeface="Tahoma" panose="020B0604030504040204" pitchFamily="34" charset="0"/>
              </a:rPr>
              <a:t>. Erkin ALTUNSARAY yürütücülüğünde Deniz Bilimleri ve Teknolojisi Enstitüsü bünyesinde devam etmektedir.</a:t>
            </a:r>
          </a:p>
          <a:p>
            <a:endParaRPr lang="tr-TR" dirty="0"/>
          </a:p>
        </p:txBody>
      </p:sp>
      <p:pic>
        <p:nvPicPr>
          <p:cNvPr id="10" name="Resim 9">
            <a:extLst>
              <a:ext uri="{FF2B5EF4-FFF2-40B4-BE49-F238E27FC236}">
                <a16:creationId xmlns:a16="http://schemas.microsoft.com/office/drawing/2014/main" xmlns="" id="{E0516585-392A-4B7A-BFC4-34FF73B1CC6C}"/>
              </a:ext>
            </a:extLst>
          </p:cNvPr>
          <p:cNvPicPr>
            <a:picLocks noChangeAspect="1"/>
          </p:cNvPicPr>
          <p:nvPr/>
        </p:nvPicPr>
        <p:blipFill>
          <a:blip r:embed="rId2"/>
          <a:stretch>
            <a:fillRect/>
          </a:stretch>
        </p:blipFill>
        <p:spPr>
          <a:xfrm>
            <a:off x="7574280" y="2397098"/>
            <a:ext cx="4312920" cy="2427757"/>
          </a:xfrm>
          <a:prstGeom prst="rect">
            <a:avLst/>
          </a:prstGeom>
        </p:spPr>
      </p:pic>
    </p:spTree>
    <p:extLst>
      <p:ext uri="{BB962C8B-B14F-4D97-AF65-F5344CB8AC3E}">
        <p14:creationId xmlns:p14="http://schemas.microsoft.com/office/powerpoint/2010/main" val="397760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4D0FB1AA-35EE-4AFF-BCB6-D0C5FB0E0667}"/>
              </a:ext>
            </a:extLst>
          </p:cNvPr>
          <p:cNvSpPr>
            <a:spLocks noGrp="1"/>
          </p:cNvSpPr>
          <p:nvPr>
            <p:ph type="sldNum" sz="quarter" idx="12"/>
          </p:nvPr>
        </p:nvSpPr>
        <p:spPr/>
        <p:txBody>
          <a:bodyPr/>
          <a:lstStyle/>
          <a:p>
            <a:fld id="{CF8EA236-263A-8E4B-A919-97FD95326A6F}" type="slidenum">
              <a:rPr lang="tr-TR" smtClean="0"/>
              <a:t>19</a:t>
            </a:fld>
            <a:endParaRPr lang="tr-TR"/>
          </a:p>
        </p:txBody>
      </p:sp>
      <p:sp>
        <p:nvSpPr>
          <p:cNvPr id="5" name="Unvan 1">
            <a:extLst>
              <a:ext uri="{FF2B5EF4-FFF2-40B4-BE49-F238E27FC236}">
                <a16:creationId xmlns:a16="http://schemas.microsoft.com/office/drawing/2014/main" xmlns="" id="{2C44A09C-667E-4888-9C02-EF41CD33E6AC}"/>
              </a:ext>
            </a:extLst>
          </p:cNvPr>
          <p:cNvSpPr txBox="1">
            <a:spLocks/>
          </p:cNvSpPr>
          <p:nvPr/>
        </p:nvSpPr>
        <p:spPr>
          <a:xfrm>
            <a:off x="838200" y="714986"/>
            <a:ext cx="83170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tr-TR" dirty="0"/>
              <a:t>Arkeoloji / Deprem Çalışmaları</a:t>
            </a:r>
            <a:br>
              <a:rPr lang="tr-TR" dirty="0"/>
            </a:br>
            <a:endParaRPr lang="tr-TR" dirty="0"/>
          </a:p>
        </p:txBody>
      </p:sp>
      <p:sp>
        <p:nvSpPr>
          <p:cNvPr id="9" name="İçerik Yer Tutucusu 2">
            <a:extLst>
              <a:ext uri="{FF2B5EF4-FFF2-40B4-BE49-F238E27FC236}">
                <a16:creationId xmlns:a16="http://schemas.microsoft.com/office/drawing/2014/main" xmlns="" id="{56FE3452-14AC-4355-BF78-DA6861E692BC}"/>
              </a:ext>
            </a:extLst>
          </p:cNvPr>
          <p:cNvSpPr txBox="1">
            <a:spLocks/>
          </p:cNvSpPr>
          <p:nvPr/>
        </p:nvSpPr>
        <p:spPr>
          <a:xfrm>
            <a:off x="231530" y="1697648"/>
            <a:ext cx="7505699" cy="373599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Dokuz Eylül Üniversitesi, Deprem Araştırma ve Uygulama Merkezi Müdürü Prof. Dr. Hasan </a:t>
            </a:r>
            <a:r>
              <a:rPr lang="tr-TR" dirty="0" err="1">
                <a:latin typeface="Calibri "/>
                <a:ea typeface="Tahoma" panose="020B0604030504040204" pitchFamily="34" charset="0"/>
                <a:cs typeface="Tahoma" panose="020B0604030504040204" pitchFamily="34" charset="0"/>
              </a:rPr>
              <a:t>Sözbilir</a:t>
            </a:r>
            <a:r>
              <a:rPr lang="tr-TR" dirty="0">
                <a:latin typeface="Calibri "/>
                <a:ea typeface="Tahoma" panose="020B0604030504040204" pitchFamily="34" charset="0"/>
                <a:cs typeface="Tahoma" panose="020B0604030504040204" pitchFamily="34" charset="0"/>
              </a:rPr>
              <a:t> yürütücülüğünde sürdürülen «</a:t>
            </a:r>
            <a:r>
              <a:rPr lang="tr-TR" dirty="0"/>
              <a:t>Türkiye için Deprem Master Planı standartlarını belirleme projesi (TÜRDEMAP): İzmir örneği-1.FAZ</a:t>
            </a:r>
            <a:r>
              <a:rPr lang="tr-TR" dirty="0">
                <a:latin typeface="Calibri "/>
                <a:ea typeface="Tahoma" panose="020B0604030504040204" pitchFamily="34" charset="0"/>
                <a:cs typeface="Tahoma" panose="020B0604030504040204" pitchFamily="34" charset="0"/>
              </a:rPr>
              <a:t>» isimli proje hem Arkeoloji hem de Deprem Çalışmaları sektörlerini kapsayan </a:t>
            </a:r>
            <a:r>
              <a:rPr lang="tr-TR" dirty="0" err="1">
                <a:latin typeface="Calibri "/>
                <a:ea typeface="Tahoma" panose="020B0604030504040204" pitchFamily="34" charset="0"/>
                <a:cs typeface="Tahoma" panose="020B0604030504040204" pitchFamily="34" charset="0"/>
              </a:rPr>
              <a:t>disiplinlerarası</a:t>
            </a:r>
            <a:r>
              <a:rPr lang="tr-TR" dirty="0">
                <a:latin typeface="Calibri "/>
                <a:ea typeface="Tahoma" panose="020B0604030504040204" pitchFamily="34" charset="0"/>
                <a:cs typeface="Tahoma" panose="020B0604030504040204" pitchFamily="34" charset="0"/>
              </a:rPr>
              <a:t> bir çalışmadır.</a:t>
            </a:r>
          </a:p>
          <a:p>
            <a:r>
              <a:rPr lang="tr-TR" dirty="0">
                <a:latin typeface="Calibri "/>
                <a:ea typeface="Tahoma" panose="020B0604030504040204" pitchFamily="34" charset="0"/>
                <a:cs typeface="Tahoma" panose="020B0604030504040204" pitchFamily="34" charset="0"/>
              </a:rPr>
              <a:t>Proje 1.496.565,00₺ bütçesiyle </a:t>
            </a:r>
            <a:r>
              <a:rPr lang="pt-BR" dirty="0"/>
              <a:t>Deprem Araştırma ve Uygulama Merkezi </a:t>
            </a:r>
            <a:r>
              <a:rPr lang="tr-TR" dirty="0">
                <a:latin typeface="Calibri "/>
                <a:ea typeface="Tahoma" panose="020B0604030504040204" pitchFamily="34" charset="0"/>
                <a:cs typeface="Tahoma" panose="020B0604030504040204" pitchFamily="34" charset="0"/>
              </a:rPr>
              <a:t>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3" name="Resim 12">
            <a:extLst>
              <a:ext uri="{FF2B5EF4-FFF2-40B4-BE49-F238E27FC236}">
                <a16:creationId xmlns:a16="http://schemas.microsoft.com/office/drawing/2014/main" xmlns="" id="{0615B5E3-C0C9-4475-BE8F-7DDF5ABA5E57}"/>
              </a:ext>
            </a:extLst>
          </p:cNvPr>
          <p:cNvPicPr>
            <a:picLocks noChangeAspect="1"/>
          </p:cNvPicPr>
          <p:nvPr/>
        </p:nvPicPr>
        <p:blipFill rotWithShape="1">
          <a:blip r:embed="rId2"/>
          <a:srcRect l="9670" r="10385"/>
          <a:stretch/>
        </p:blipFill>
        <p:spPr>
          <a:xfrm>
            <a:off x="7983413" y="2235582"/>
            <a:ext cx="3780694" cy="2660128"/>
          </a:xfrm>
          <a:prstGeom prst="rect">
            <a:avLst/>
          </a:prstGeom>
        </p:spPr>
      </p:pic>
    </p:spTree>
    <p:extLst>
      <p:ext uri="{BB962C8B-B14F-4D97-AF65-F5344CB8AC3E}">
        <p14:creationId xmlns:p14="http://schemas.microsoft.com/office/powerpoint/2010/main" val="2459615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817B9BE1-9C28-4183-81D5-5D7A85D04624}"/>
              </a:ext>
            </a:extLst>
          </p:cNvPr>
          <p:cNvSpPr>
            <a:spLocks noGrp="1"/>
          </p:cNvSpPr>
          <p:nvPr>
            <p:ph type="sldNum" sz="quarter" idx="12"/>
          </p:nvPr>
        </p:nvSpPr>
        <p:spPr/>
        <p:txBody>
          <a:bodyPr/>
          <a:lstStyle/>
          <a:p>
            <a:fld id="{CF8EA236-263A-8E4B-A919-97FD95326A6F}" type="slidenum">
              <a:rPr lang="tr-TR" smtClean="0"/>
              <a:t>2</a:t>
            </a:fld>
            <a:endParaRPr lang="tr-TR"/>
          </a:p>
        </p:txBody>
      </p:sp>
      <p:pic>
        <p:nvPicPr>
          <p:cNvPr id="8" name="İçerik Yer Tutucusu 7">
            <a:extLst>
              <a:ext uri="{FF2B5EF4-FFF2-40B4-BE49-F238E27FC236}">
                <a16:creationId xmlns:a16="http://schemas.microsoft.com/office/drawing/2014/main" xmlns="" id="{B67721F5-1911-415E-9824-8A9BFAE2B5F4}"/>
              </a:ext>
            </a:extLst>
          </p:cNvPr>
          <p:cNvPicPr>
            <a:picLocks noGrp="1" noChangeAspect="1"/>
          </p:cNvPicPr>
          <p:nvPr>
            <p:ph idx="1"/>
          </p:nvPr>
        </p:nvPicPr>
        <p:blipFill rotWithShape="1">
          <a:blip r:embed="rId2"/>
          <a:srcRect l="5346"/>
          <a:stretch/>
        </p:blipFill>
        <p:spPr>
          <a:xfrm>
            <a:off x="3546446" y="1929650"/>
            <a:ext cx="6421888" cy="3604348"/>
          </a:xfrm>
        </p:spPr>
      </p:pic>
      <p:sp>
        <p:nvSpPr>
          <p:cNvPr id="9" name="Metin kutusu 8">
            <a:extLst>
              <a:ext uri="{FF2B5EF4-FFF2-40B4-BE49-F238E27FC236}">
                <a16:creationId xmlns:a16="http://schemas.microsoft.com/office/drawing/2014/main" xmlns="" id="{9257743E-DCE5-4DB7-B919-711976CDC35C}"/>
              </a:ext>
            </a:extLst>
          </p:cNvPr>
          <p:cNvSpPr txBox="1"/>
          <p:nvPr/>
        </p:nvSpPr>
        <p:spPr>
          <a:xfrm>
            <a:off x="228817" y="2117678"/>
            <a:ext cx="3085884" cy="3139321"/>
          </a:xfrm>
          <a:prstGeom prst="rect">
            <a:avLst/>
          </a:prstGeom>
          <a:noFill/>
        </p:spPr>
        <p:txBody>
          <a:bodyPr wrap="square" rtlCol="0">
            <a:spAutoFit/>
          </a:bodyPr>
          <a:lstStyle/>
          <a:p>
            <a:r>
              <a:rPr lang="tr-TR" b="1" i="1" dirty="0">
                <a:solidFill>
                  <a:schemeClr val="accent1">
                    <a:lumMod val="75000"/>
                  </a:schemeClr>
                </a:solidFill>
              </a:rPr>
              <a:t>2014 yılında başlayan Dokuz Eylül Üniversitesi (DEÜ) Deniz Bilimleri ve Teknolojisi Enstitüsü’nün Cumhurbaşkanlığı Strateji ve Bütçe Başkanlığı desteği ile yürüttüğü </a:t>
            </a:r>
            <a:r>
              <a:rPr lang="tr-TR" b="1" i="1" u="sng" dirty="0">
                <a:solidFill>
                  <a:schemeClr val="accent1">
                    <a:lumMod val="75000"/>
                  </a:schemeClr>
                </a:solidFill>
              </a:rPr>
              <a:t>‘Sualtı Arkeolojik Miras Araştırması’ </a:t>
            </a:r>
            <a:r>
              <a:rPr lang="tr-TR" b="1" i="1" dirty="0">
                <a:solidFill>
                  <a:schemeClr val="accent1">
                    <a:lumMod val="75000"/>
                  </a:schemeClr>
                </a:solidFill>
              </a:rPr>
              <a:t>projesi  toplam 27.562.820₺ bütçesiyle bilimsel çalışmalarına devam ediyor. </a:t>
            </a:r>
          </a:p>
        </p:txBody>
      </p:sp>
      <p:sp>
        <p:nvSpPr>
          <p:cNvPr id="13" name="Unvan 1">
            <a:extLst>
              <a:ext uri="{FF2B5EF4-FFF2-40B4-BE49-F238E27FC236}">
                <a16:creationId xmlns:a16="http://schemas.microsoft.com/office/drawing/2014/main" xmlns="" id="{F8724DC8-328F-4095-AC9B-4C278583B159}"/>
              </a:ext>
            </a:extLst>
          </p:cNvPr>
          <p:cNvSpPr>
            <a:spLocks noGrp="1"/>
          </p:cNvSpPr>
          <p:nvPr>
            <p:ph type="title"/>
          </p:nvPr>
        </p:nvSpPr>
        <p:spPr>
          <a:xfrm>
            <a:off x="838200" y="365125"/>
            <a:ext cx="8317089" cy="1325563"/>
          </a:xfrm>
        </p:spPr>
        <p:txBody>
          <a:bodyPr/>
          <a:lstStyle/>
          <a:p>
            <a:r>
              <a:rPr lang="tr-TR" dirty="0"/>
              <a:t>Sualtı Arkeolojisi </a:t>
            </a:r>
          </a:p>
        </p:txBody>
      </p:sp>
    </p:spTree>
    <p:extLst>
      <p:ext uri="{BB962C8B-B14F-4D97-AF65-F5344CB8AC3E}">
        <p14:creationId xmlns:p14="http://schemas.microsoft.com/office/powerpoint/2010/main" val="141762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CAF485A-CCB4-4C52-917B-5B16A8879B8E}"/>
              </a:ext>
            </a:extLst>
          </p:cNvPr>
          <p:cNvSpPr>
            <a:spLocks noGrp="1"/>
          </p:cNvSpPr>
          <p:nvPr>
            <p:ph type="title"/>
          </p:nvPr>
        </p:nvSpPr>
        <p:spPr/>
        <p:txBody>
          <a:bodyPr/>
          <a:lstStyle/>
          <a:p>
            <a:r>
              <a:rPr lang="tr-TR" dirty="0"/>
              <a:t>Deprem Çalışmaları</a:t>
            </a:r>
          </a:p>
        </p:txBody>
      </p:sp>
      <p:sp>
        <p:nvSpPr>
          <p:cNvPr id="3" name="İçerik Yer Tutucusu 2">
            <a:extLst>
              <a:ext uri="{FF2B5EF4-FFF2-40B4-BE49-F238E27FC236}">
                <a16:creationId xmlns:a16="http://schemas.microsoft.com/office/drawing/2014/main" xmlns="" id="{B8716BA7-7D18-42CB-A1F6-D70084AB67CE}"/>
              </a:ext>
            </a:extLst>
          </p:cNvPr>
          <p:cNvSpPr>
            <a:spLocks noGrp="1"/>
          </p:cNvSpPr>
          <p:nvPr>
            <p:ph idx="1"/>
          </p:nvPr>
        </p:nvSpPr>
        <p:spPr/>
        <p:txBody>
          <a:bodyPr/>
          <a:lstStyle/>
          <a:p>
            <a:r>
              <a:rPr lang="tr-TR" dirty="0"/>
              <a:t>Başta Üniversitemiz Mühendislik Fakültesinde yer alan Jeoloji, Jeofizik ve İnşaat Mühendisliği bölümleri ve Deprem Araştırma ve Uygulama Merkezi (DAUM)’da yer alan araştırmacılarımız Deprem Çalışmaları sektörüne yönelik pek çok Bilimsel Proje ve Yayın çalışmalarında bulunmaktadır.</a:t>
            </a:r>
          </a:p>
          <a:p>
            <a:endParaRPr lang="tr-TR" dirty="0"/>
          </a:p>
        </p:txBody>
      </p:sp>
      <p:sp>
        <p:nvSpPr>
          <p:cNvPr id="4" name="Slayt Numarası Yer Tutucusu 3">
            <a:extLst>
              <a:ext uri="{FF2B5EF4-FFF2-40B4-BE49-F238E27FC236}">
                <a16:creationId xmlns:a16="http://schemas.microsoft.com/office/drawing/2014/main" xmlns="" id="{4EC6DD1D-7F8F-43BD-A0E5-DECAFA3CB885}"/>
              </a:ext>
            </a:extLst>
          </p:cNvPr>
          <p:cNvSpPr>
            <a:spLocks noGrp="1"/>
          </p:cNvSpPr>
          <p:nvPr>
            <p:ph type="sldNum" sz="quarter" idx="12"/>
          </p:nvPr>
        </p:nvSpPr>
        <p:spPr/>
        <p:txBody>
          <a:bodyPr/>
          <a:lstStyle/>
          <a:p>
            <a:fld id="{CF8EA236-263A-8E4B-A919-97FD95326A6F}" type="slidenum">
              <a:rPr lang="tr-TR" smtClean="0"/>
              <a:t>20</a:t>
            </a:fld>
            <a:endParaRPr lang="tr-TR"/>
          </a:p>
        </p:txBody>
      </p:sp>
    </p:spTree>
    <p:extLst>
      <p:ext uri="{BB962C8B-B14F-4D97-AF65-F5344CB8AC3E}">
        <p14:creationId xmlns:p14="http://schemas.microsoft.com/office/powerpoint/2010/main" val="267817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3FD41E3-9E99-4AE3-8CD6-9407E8CF3CC2}"/>
              </a:ext>
            </a:extLst>
          </p:cNvPr>
          <p:cNvSpPr>
            <a:spLocks noGrp="1"/>
          </p:cNvSpPr>
          <p:nvPr>
            <p:ph type="title"/>
          </p:nvPr>
        </p:nvSpPr>
        <p:spPr>
          <a:xfrm>
            <a:off x="688731" y="365125"/>
            <a:ext cx="8317089" cy="1325563"/>
          </a:xfrm>
        </p:spPr>
        <p:txBody>
          <a:bodyPr/>
          <a:lstStyle/>
          <a:p>
            <a:r>
              <a:rPr lang="tr-TR" dirty="0"/>
              <a:t>Deprem Çalışmaları</a:t>
            </a:r>
          </a:p>
        </p:txBody>
      </p:sp>
      <p:sp>
        <p:nvSpPr>
          <p:cNvPr id="4" name="Slayt Numarası Yer Tutucusu 3">
            <a:extLst>
              <a:ext uri="{FF2B5EF4-FFF2-40B4-BE49-F238E27FC236}">
                <a16:creationId xmlns:a16="http://schemas.microsoft.com/office/drawing/2014/main" xmlns="" id="{D64C3CE4-6FA3-4569-A568-0E8CCBE7ED4E}"/>
              </a:ext>
            </a:extLst>
          </p:cNvPr>
          <p:cNvSpPr>
            <a:spLocks noGrp="1"/>
          </p:cNvSpPr>
          <p:nvPr>
            <p:ph type="sldNum" sz="quarter" idx="12"/>
          </p:nvPr>
        </p:nvSpPr>
        <p:spPr/>
        <p:txBody>
          <a:bodyPr/>
          <a:lstStyle/>
          <a:p>
            <a:fld id="{CF8EA236-263A-8E4B-A919-97FD95326A6F}" type="slidenum">
              <a:rPr lang="tr-TR" smtClean="0"/>
              <a:t>21</a:t>
            </a:fld>
            <a:endParaRPr lang="tr-TR"/>
          </a:p>
        </p:txBody>
      </p:sp>
      <p:sp>
        <p:nvSpPr>
          <p:cNvPr id="5" name="İçerik Yer Tutucusu 2">
            <a:extLst>
              <a:ext uri="{FF2B5EF4-FFF2-40B4-BE49-F238E27FC236}">
                <a16:creationId xmlns:a16="http://schemas.microsoft.com/office/drawing/2014/main" xmlns="" id="{5B10F3CF-ABAB-49AA-BBF3-FD71BC2A3490}"/>
              </a:ext>
            </a:extLst>
          </p:cNvPr>
          <p:cNvSpPr txBox="1">
            <a:spLocks/>
          </p:cNvSpPr>
          <p:nvPr/>
        </p:nvSpPr>
        <p:spPr>
          <a:xfrm>
            <a:off x="512884" y="1582616"/>
            <a:ext cx="7505699" cy="40620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Deprem Çalışmaları sektöründeki bir diğer projemiz, </a:t>
            </a:r>
            <a:r>
              <a:rPr lang="tr-TR" dirty="0" err="1"/>
              <a:t>Arş.Gör</a:t>
            </a:r>
            <a:r>
              <a:rPr lang="tr-TR" dirty="0"/>
              <a:t>. Mustafa </a:t>
            </a:r>
            <a:r>
              <a:rPr lang="tr-TR" dirty="0" err="1"/>
              <a:t>SOFTA</a:t>
            </a:r>
            <a:r>
              <a:rPr lang="tr-TR" dirty="0" err="1">
                <a:latin typeface="Calibri "/>
              </a:rPr>
              <a:t>’nın</a:t>
            </a:r>
            <a:r>
              <a:rPr lang="tr-TR" dirty="0">
                <a:latin typeface="Calibri "/>
              </a:rPr>
              <a:t> </a:t>
            </a:r>
            <a:r>
              <a:rPr lang="tr-TR" dirty="0">
                <a:latin typeface="Calibri "/>
                <a:ea typeface="Tahoma" panose="020B0604030504040204" pitchFamily="34" charset="0"/>
                <a:cs typeface="Tahoma" panose="020B0604030504040204" pitchFamily="34" charset="0"/>
              </a:rPr>
              <a:t>yürütücülüğünü yaptığı «</a:t>
            </a:r>
            <a:r>
              <a:rPr lang="tr-TR" dirty="0"/>
              <a:t>Optik </a:t>
            </a:r>
            <a:r>
              <a:rPr lang="tr-TR" dirty="0" err="1"/>
              <a:t>Uyarımlı</a:t>
            </a:r>
            <a:r>
              <a:rPr lang="tr-TR" dirty="0"/>
              <a:t> </a:t>
            </a:r>
            <a:r>
              <a:rPr lang="tr-TR" dirty="0" err="1"/>
              <a:t>Lüminesans</a:t>
            </a:r>
            <a:r>
              <a:rPr lang="tr-TR" dirty="0"/>
              <a:t> Yüzey Tarihlendirme Tekniği İle Fay Düzlemlerinin Tarihlendirilmesi: </a:t>
            </a:r>
            <a:r>
              <a:rPr lang="tr-TR" dirty="0" err="1"/>
              <a:t>Paleosismolojik</a:t>
            </a:r>
            <a:r>
              <a:rPr lang="tr-TR" dirty="0"/>
              <a:t> Çalışmalarda Yeni Bir Teknik Geliştirilmesi ve Türkiye Diri Faylarında Uygulanabilirliğinin Test Edilmesi-FAYOSL</a:t>
            </a:r>
            <a:r>
              <a:rPr lang="tr-TR" dirty="0">
                <a:latin typeface="Calibri "/>
                <a:ea typeface="Tahoma" panose="020B0604030504040204" pitchFamily="34" charset="0"/>
                <a:cs typeface="Tahoma" panose="020B0604030504040204" pitchFamily="34" charset="0"/>
              </a:rPr>
              <a:t>» isimli proje 583.618,44₺ bütçesiyle </a:t>
            </a:r>
            <a:r>
              <a:rPr lang="tr-TR" dirty="0"/>
              <a:t>Mühendislik</a:t>
            </a:r>
            <a:r>
              <a:rPr lang="tr-TR" dirty="0">
                <a:latin typeface="Calibri "/>
                <a:ea typeface="Tahoma" panose="020B0604030504040204" pitchFamily="34" charset="0"/>
                <a:cs typeface="Tahoma" panose="020B0604030504040204" pitchFamily="34" charset="0"/>
              </a:rPr>
              <a:t> Fakültesi 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0" name="Resim 9">
            <a:extLst>
              <a:ext uri="{FF2B5EF4-FFF2-40B4-BE49-F238E27FC236}">
                <a16:creationId xmlns:a16="http://schemas.microsoft.com/office/drawing/2014/main" xmlns="" id="{585B3CE3-3985-44EE-8889-F1A3333C28BE}"/>
              </a:ext>
            </a:extLst>
          </p:cNvPr>
          <p:cNvPicPr>
            <a:picLocks noChangeAspect="1"/>
          </p:cNvPicPr>
          <p:nvPr/>
        </p:nvPicPr>
        <p:blipFill>
          <a:blip r:embed="rId2"/>
          <a:stretch>
            <a:fillRect/>
          </a:stretch>
        </p:blipFill>
        <p:spPr>
          <a:xfrm>
            <a:off x="8190539" y="2303584"/>
            <a:ext cx="3583322" cy="2832272"/>
          </a:xfrm>
          <a:prstGeom prst="rect">
            <a:avLst/>
          </a:prstGeom>
        </p:spPr>
      </p:pic>
    </p:spTree>
    <p:extLst>
      <p:ext uri="{BB962C8B-B14F-4D97-AF65-F5344CB8AC3E}">
        <p14:creationId xmlns:p14="http://schemas.microsoft.com/office/powerpoint/2010/main" val="372010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7C9A7EB5-21BD-4469-99DB-CDD0B5C2F2A0}"/>
              </a:ext>
            </a:extLst>
          </p:cNvPr>
          <p:cNvSpPr>
            <a:spLocks noGrp="1"/>
          </p:cNvSpPr>
          <p:nvPr>
            <p:ph type="title"/>
          </p:nvPr>
        </p:nvSpPr>
        <p:spPr/>
        <p:txBody>
          <a:bodyPr/>
          <a:lstStyle/>
          <a:p>
            <a:r>
              <a:rPr lang="tr-TR" dirty="0"/>
              <a:t>Deprem Çalışmaları</a:t>
            </a:r>
          </a:p>
        </p:txBody>
      </p:sp>
      <p:sp>
        <p:nvSpPr>
          <p:cNvPr id="4" name="Slayt Numarası Yer Tutucusu 3">
            <a:extLst>
              <a:ext uri="{FF2B5EF4-FFF2-40B4-BE49-F238E27FC236}">
                <a16:creationId xmlns:a16="http://schemas.microsoft.com/office/drawing/2014/main" xmlns="" id="{E05D736B-0AA8-46CB-8AD0-6D5A338D62ED}"/>
              </a:ext>
            </a:extLst>
          </p:cNvPr>
          <p:cNvSpPr>
            <a:spLocks noGrp="1"/>
          </p:cNvSpPr>
          <p:nvPr>
            <p:ph type="sldNum" sz="quarter" idx="12"/>
          </p:nvPr>
        </p:nvSpPr>
        <p:spPr/>
        <p:txBody>
          <a:bodyPr/>
          <a:lstStyle/>
          <a:p>
            <a:fld id="{CF8EA236-263A-8E4B-A919-97FD95326A6F}" type="slidenum">
              <a:rPr lang="tr-TR" smtClean="0"/>
              <a:t>22</a:t>
            </a:fld>
            <a:endParaRPr lang="tr-TR"/>
          </a:p>
        </p:txBody>
      </p:sp>
      <p:pic>
        <p:nvPicPr>
          <p:cNvPr id="10" name="Resim 9">
            <a:extLst>
              <a:ext uri="{FF2B5EF4-FFF2-40B4-BE49-F238E27FC236}">
                <a16:creationId xmlns:a16="http://schemas.microsoft.com/office/drawing/2014/main" xmlns="" id="{653840FB-84FE-49E0-8020-73CF08F0E398}"/>
              </a:ext>
            </a:extLst>
          </p:cNvPr>
          <p:cNvPicPr>
            <a:picLocks noChangeAspect="1"/>
          </p:cNvPicPr>
          <p:nvPr/>
        </p:nvPicPr>
        <p:blipFill>
          <a:blip r:embed="rId2"/>
          <a:stretch>
            <a:fillRect/>
          </a:stretch>
        </p:blipFill>
        <p:spPr>
          <a:xfrm>
            <a:off x="8789021" y="2197066"/>
            <a:ext cx="2514522" cy="2809328"/>
          </a:xfrm>
          <a:prstGeom prst="rect">
            <a:avLst/>
          </a:prstGeom>
        </p:spPr>
      </p:pic>
      <p:sp>
        <p:nvSpPr>
          <p:cNvPr id="11" name="İçerik Yer Tutucusu 2">
            <a:extLst>
              <a:ext uri="{FF2B5EF4-FFF2-40B4-BE49-F238E27FC236}">
                <a16:creationId xmlns:a16="http://schemas.microsoft.com/office/drawing/2014/main" xmlns="" id="{2A681403-83A5-4B3C-9E10-D8186B2E5213}"/>
              </a:ext>
            </a:extLst>
          </p:cNvPr>
          <p:cNvSpPr txBox="1">
            <a:spLocks/>
          </p:cNvSpPr>
          <p:nvPr/>
        </p:nvSpPr>
        <p:spPr>
          <a:xfrm>
            <a:off x="530468" y="1713950"/>
            <a:ext cx="7505699" cy="35872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Yine Deprem Çalışmaları sektöründe </a:t>
            </a:r>
            <a:r>
              <a:rPr lang="sv-SE" dirty="0"/>
              <a:t>Doç.Dr. </a:t>
            </a:r>
            <a:r>
              <a:rPr lang="tr-TR" dirty="0"/>
              <a:t>İ</a:t>
            </a:r>
            <a:r>
              <a:rPr lang="sv-SE" dirty="0"/>
              <a:t>brahim Serkan MISIR</a:t>
            </a:r>
            <a:r>
              <a:rPr lang="tr-TR" dirty="0"/>
              <a:t>’</a:t>
            </a:r>
            <a:r>
              <a:rPr lang="tr-TR" dirty="0" err="1"/>
              <a:t>ın</a:t>
            </a:r>
            <a:r>
              <a:rPr lang="tr-TR" dirty="0"/>
              <a:t> </a:t>
            </a:r>
            <a:r>
              <a:rPr lang="tr-TR" dirty="0">
                <a:latin typeface="Calibri "/>
                <a:ea typeface="Tahoma" panose="020B0604030504040204" pitchFamily="34" charset="0"/>
                <a:cs typeface="Tahoma" panose="020B0604030504040204" pitchFamily="34" charset="0"/>
              </a:rPr>
              <a:t>yürütücülüğünü yaptığı «</a:t>
            </a:r>
            <a:r>
              <a:rPr lang="tr-TR" dirty="0"/>
              <a:t>Betonarme Çerçevelerde Kayar Duvarın Güvenli Uygulama Detaylarının Geliştirilmesi ve Dayanıma Göre Sismik Tasarım Parametrelerinin Değerlendirilmesi</a:t>
            </a:r>
            <a:r>
              <a:rPr lang="tr-TR" dirty="0">
                <a:latin typeface="Calibri "/>
                <a:ea typeface="Tahoma" panose="020B0604030504040204" pitchFamily="34" charset="0"/>
                <a:cs typeface="Tahoma" panose="020B0604030504040204" pitchFamily="34" charset="0"/>
              </a:rPr>
              <a:t>» isimli proje 516.231,1₺ bütçesiyle </a:t>
            </a:r>
            <a:r>
              <a:rPr lang="tr-TR" dirty="0"/>
              <a:t>Mühendislik</a:t>
            </a:r>
            <a:r>
              <a:rPr lang="tr-TR" dirty="0">
                <a:latin typeface="Calibri "/>
                <a:ea typeface="Tahoma" panose="020B0604030504040204" pitchFamily="34" charset="0"/>
                <a:cs typeface="Tahoma" panose="020B0604030504040204" pitchFamily="34" charset="0"/>
              </a:rPr>
              <a:t> Fakültesi 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spTree>
    <p:extLst>
      <p:ext uri="{BB962C8B-B14F-4D97-AF65-F5344CB8AC3E}">
        <p14:creationId xmlns:p14="http://schemas.microsoft.com/office/powerpoint/2010/main" val="1605583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B11DE73-F8BE-4D3A-9754-629D26E4D594}"/>
              </a:ext>
            </a:extLst>
          </p:cNvPr>
          <p:cNvSpPr>
            <a:spLocks noGrp="1"/>
          </p:cNvSpPr>
          <p:nvPr>
            <p:ph type="title"/>
          </p:nvPr>
        </p:nvSpPr>
        <p:spPr>
          <a:xfrm>
            <a:off x="750277" y="377564"/>
            <a:ext cx="8317089" cy="1325563"/>
          </a:xfrm>
        </p:spPr>
        <p:txBody>
          <a:bodyPr>
            <a:normAutofit/>
          </a:bodyPr>
          <a:lstStyle/>
          <a:p>
            <a:r>
              <a:rPr lang="tr-TR" sz="3600" dirty="0">
                <a:latin typeface="Tahoma" panose="020B0604030504040204" pitchFamily="34" charset="0"/>
                <a:ea typeface="Tahoma" panose="020B0604030504040204" pitchFamily="34" charset="0"/>
                <a:cs typeface="Tahoma" panose="020B0604030504040204" pitchFamily="34" charset="0"/>
              </a:rPr>
              <a:t>Onkoloji / </a:t>
            </a:r>
            <a:br>
              <a:rPr lang="tr-TR" sz="3600" dirty="0">
                <a:latin typeface="Tahoma" panose="020B0604030504040204" pitchFamily="34" charset="0"/>
                <a:ea typeface="Tahoma" panose="020B0604030504040204" pitchFamily="34" charset="0"/>
                <a:cs typeface="Tahoma" panose="020B0604030504040204" pitchFamily="34" charset="0"/>
              </a:rPr>
            </a:br>
            <a:r>
              <a:rPr lang="tr-TR" sz="3600" dirty="0">
                <a:latin typeface="Tahoma" panose="020B0604030504040204" pitchFamily="34" charset="0"/>
                <a:ea typeface="Tahoma" panose="020B0604030504040204" pitchFamily="34" charset="0"/>
                <a:cs typeface="Tahoma" panose="020B0604030504040204" pitchFamily="34" charset="0"/>
              </a:rPr>
              <a:t>Tıbbi Tanı Kitleri</a:t>
            </a:r>
            <a:endParaRPr lang="tr-TR" sz="3600" dirty="0"/>
          </a:p>
        </p:txBody>
      </p:sp>
      <p:sp>
        <p:nvSpPr>
          <p:cNvPr id="4" name="Slayt Numarası Yer Tutucusu 3">
            <a:extLst>
              <a:ext uri="{FF2B5EF4-FFF2-40B4-BE49-F238E27FC236}">
                <a16:creationId xmlns:a16="http://schemas.microsoft.com/office/drawing/2014/main" xmlns="" id="{3F77BAE8-44F3-4637-9E97-B0CCB866F9DB}"/>
              </a:ext>
            </a:extLst>
          </p:cNvPr>
          <p:cNvSpPr>
            <a:spLocks noGrp="1"/>
          </p:cNvSpPr>
          <p:nvPr>
            <p:ph type="sldNum" sz="quarter" idx="12"/>
          </p:nvPr>
        </p:nvSpPr>
        <p:spPr/>
        <p:txBody>
          <a:bodyPr/>
          <a:lstStyle/>
          <a:p>
            <a:fld id="{CF8EA236-263A-8E4B-A919-97FD95326A6F}" type="slidenum">
              <a:rPr lang="tr-TR" smtClean="0"/>
              <a:t>23</a:t>
            </a:fld>
            <a:endParaRPr lang="tr-TR"/>
          </a:p>
        </p:txBody>
      </p:sp>
      <p:sp>
        <p:nvSpPr>
          <p:cNvPr id="5" name="İçerik Yer Tutucusu 2">
            <a:extLst>
              <a:ext uri="{FF2B5EF4-FFF2-40B4-BE49-F238E27FC236}">
                <a16:creationId xmlns:a16="http://schemas.microsoft.com/office/drawing/2014/main" xmlns="" id="{E7B096A3-3A6B-4F3A-825A-CE95BB053703}"/>
              </a:ext>
            </a:extLst>
          </p:cNvPr>
          <p:cNvSpPr txBox="1">
            <a:spLocks/>
          </p:cNvSpPr>
          <p:nvPr/>
        </p:nvSpPr>
        <p:spPr>
          <a:xfrm>
            <a:off x="372208" y="1582467"/>
            <a:ext cx="7435361" cy="4049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Onkoloji ve Tıbbi Tanı Kitleri başlıklı öncelikli sektörlerimizi kapsayan, disiplinler arası bir  proje olan «Çocukluk Çağı Kanserlerinde </a:t>
            </a:r>
            <a:r>
              <a:rPr lang="tr-TR" dirty="0" err="1">
                <a:ea typeface="Tahoma" panose="020B0604030504040204" pitchFamily="34" charset="0"/>
                <a:cs typeface="Tahoma" panose="020B0604030504040204" pitchFamily="34" charset="0"/>
              </a:rPr>
              <a:t>Genomik</a:t>
            </a:r>
            <a:r>
              <a:rPr lang="tr-TR" dirty="0">
                <a:ea typeface="Tahoma" panose="020B0604030504040204" pitchFamily="34" charset="0"/>
                <a:cs typeface="Tahoma" panose="020B0604030504040204" pitchFamily="34" charset="0"/>
              </a:rPr>
              <a:t> Profilleme Tabanlı Onkolojik Tedaviye Yönelik </a:t>
            </a:r>
            <a:r>
              <a:rPr lang="tr-TR" dirty="0" err="1">
                <a:ea typeface="Tahoma" panose="020B0604030504040204" pitchFamily="34" charset="0"/>
                <a:cs typeface="Tahoma" panose="020B0604030504040204" pitchFamily="34" charset="0"/>
              </a:rPr>
              <a:t>Biyobelirteç</a:t>
            </a:r>
            <a:r>
              <a:rPr lang="tr-TR" dirty="0">
                <a:ea typeface="Tahoma" panose="020B0604030504040204" pitchFamily="34" charset="0"/>
                <a:cs typeface="Tahoma" panose="020B0604030504040204" pitchFamily="34" charset="0"/>
              </a:rPr>
              <a:t> Geliştirilmesi» isimli proje, 952.089,06₺ bütçesi ile Prof. Dr. Erdener ÖZER</a:t>
            </a:r>
            <a:r>
              <a:rPr lang="tr-TR" dirty="0">
                <a:solidFill>
                  <a:srgbClr val="000000"/>
                </a:solidFill>
                <a:ea typeface="Tahoma" panose="020B0604030504040204" pitchFamily="34" charset="0"/>
                <a:cs typeface="Tahoma" panose="020B0604030504040204" pitchFamily="34" charset="0"/>
              </a:rPr>
              <a:t> </a:t>
            </a:r>
            <a:r>
              <a:rPr lang="tr-TR" dirty="0">
                <a:ea typeface="Tahoma" panose="020B0604030504040204" pitchFamily="34" charset="0"/>
                <a:cs typeface="Tahoma" panose="020B0604030504040204" pitchFamily="34" charset="0"/>
              </a:rPr>
              <a:t>yürütücülüğünde Tıp Fakültesi bünyesinde devam etmektedir.</a:t>
            </a:r>
          </a:p>
          <a:p>
            <a:endParaRPr lang="tr-TR" dirty="0"/>
          </a:p>
        </p:txBody>
      </p:sp>
      <p:pic>
        <p:nvPicPr>
          <p:cNvPr id="9" name="Resim 8">
            <a:extLst>
              <a:ext uri="{FF2B5EF4-FFF2-40B4-BE49-F238E27FC236}">
                <a16:creationId xmlns:a16="http://schemas.microsoft.com/office/drawing/2014/main" xmlns="" id="{848E8C09-1076-485C-B114-A9AF6C099E0E}"/>
              </a:ext>
            </a:extLst>
          </p:cNvPr>
          <p:cNvPicPr>
            <a:picLocks noChangeAspect="1"/>
          </p:cNvPicPr>
          <p:nvPr/>
        </p:nvPicPr>
        <p:blipFill>
          <a:blip r:embed="rId2"/>
          <a:stretch>
            <a:fillRect/>
          </a:stretch>
        </p:blipFill>
        <p:spPr>
          <a:xfrm>
            <a:off x="8281964" y="2039816"/>
            <a:ext cx="2743200" cy="3135086"/>
          </a:xfrm>
          <a:prstGeom prst="rect">
            <a:avLst/>
          </a:prstGeom>
        </p:spPr>
      </p:pic>
    </p:spTree>
    <p:extLst>
      <p:ext uri="{BB962C8B-B14F-4D97-AF65-F5344CB8AC3E}">
        <p14:creationId xmlns:p14="http://schemas.microsoft.com/office/powerpoint/2010/main" val="2363709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2081B2C-3660-40BE-B600-ACE07ED585F9}"/>
              </a:ext>
            </a:extLst>
          </p:cNvPr>
          <p:cNvSpPr>
            <a:spLocks noGrp="1"/>
          </p:cNvSpPr>
          <p:nvPr>
            <p:ph type="title"/>
          </p:nvPr>
        </p:nvSpPr>
        <p:spPr/>
        <p:txBody>
          <a:bodyPr/>
          <a:lstStyle/>
          <a:p>
            <a:r>
              <a:rPr lang="tr-TR" dirty="0">
                <a:solidFill>
                  <a:srgbClr val="FF0000"/>
                </a:solidFill>
              </a:rPr>
              <a:t>Onkoloji</a:t>
            </a:r>
          </a:p>
        </p:txBody>
      </p:sp>
      <p:sp>
        <p:nvSpPr>
          <p:cNvPr id="3" name="İçerik Yer Tutucusu 2">
            <a:extLst>
              <a:ext uri="{FF2B5EF4-FFF2-40B4-BE49-F238E27FC236}">
                <a16:creationId xmlns:a16="http://schemas.microsoft.com/office/drawing/2014/main" xmlns="" id="{4C86925D-6C8A-47A2-A368-7AB9BBDAC4CC}"/>
              </a:ext>
            </a:extLst>
          </p:cNvPr>
          <p:cNvSpPr>
            <a:spLocks noGrp="1"/>
          </p:cNvSpPr>
          <p:nvPr>
            <p:ph idx="1"/>
          </p:nvPr>
        </p:nvSpPr>
        <p:spPr/>
        <p:txBody>
          <a:bodyPr/>
          <a:lstStyle/>
          <a:p>
            <a:r>
              <a:rPr lang="tr-TR" dirty="0">
                <a:solidFill>
                  <a:srgbClr val="FF0000"/>
                </a:solidFill>
              </a:rPr>
              <a:t>Üniversitemiz bünyesinde 1992 yılında kurulan Onkoloji Enstitüsü Türkiye’de var olan 3 Onkoloji Enstitüsünden biridir, ayrıca Ege Bölgesinde Onkoloji Alanında kurulmuş tek Enstitüdür.</a:t>
            </a:r>
          </a:p>
        </p:txBody>
      </p:sp>
      <p:sp>
        <p:nvSpPr>
          <p:cNvPr id="4" name="Slayt Numarası Yer Tutucusu 3">
            <a:extLst>
              <a:ext uri="{FF2B5EF4-FFF2-40B4-BE49-F238E27FC236}">
                <a16:creationId xmlns:a16="http://schemas.microsoft.com/office/drawing/2014/main" xmlns="" id="{A329C98C-2A06-42F7-9BD9-9B426B954E12}"/>
              </a:ext>
            </a:extLst>
          </p:cNvPr>
          <p:cNvSpPr>
            <a:spLocks noGrp="1"/>
          </p:cNvSpPr>
          <p:nvPr>
            <p:ph type="sldNum" sz="quarter" idx="12"/>
          </p:nvPr>
        </p:nvSpPr>
        <p:spPr/>
        <p:txBody>
          <a:bodyPr/>
          <a:lstStyle/>
          <a:p>
            <a:fld id="{CF8EA236-263A-8E4B-A919-97FD95326A6F}" type="slidenum">
              <a:rPr lang="tr-TR" smtClean="0"/>
              <a:t>24</a:t>
            </a:fld>
            <a:endParaRPr lang="tr-TR"/>
          </a:p>
        </p:txBody>
      </p:sp>
    </p:spTree>
    <p:extLst>
      <p:ext uri="{BB962C8B-B14F-4D97-AF65-F5344CB8AC3E}">
        <p14:creationId xmlns:p14="http://schemas.microsoft.com/office/powerpoint/2010/main" val="374017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E9A6618A-1ADD-4A55-A00A-8665180DA17E}"/>
              </a:ext>
            </a:extLst>
          </p:cNvPr>
          <p:cNvSpPr>
            <a:spLocks noGrp="1"/>
          </p:cNvSpPr>
          <p:nvPr>
            <p:ph type="title"/>
          </p:nvPr>
        </p:nvSpPr>
        <p:spPr>
          <a:xfrm>
            <a:off x="688731" y="380816"/>
            <a:ext cx="8317089" cy="1325563"/>
          </a:xfrm>
        </p:spPr>
        <p:txBody>
          <a:bodyPr/>
          <a:lstStyle/>
          <a:p>
            <a:r>
              <a:rPr lang="tr-TR" dirty="0"/>
              <a:t>Onkoloji</a:t>
            </a:r>
          </a:p>
        </p:txBody>
      </p:sp>
      <p:sp>
        <p:nvSpPr>
          <p:cNvPr id="4" name="Slayt Numarası Yer Tutucusu 3">
            <a:extLst>
              <a:ext uri="{FF2B5EF4-FFF2-40B4-BE49-F238E27FC236}">
                <a16:creationId xmlns:a16="http://schemas.microsoft.com/office/drawing/2014/main" xmlns="" id="{4F348380-79CF-40AD-AAD4-EBDA408BA13A}"/>
              </a:ext>
            </a:extLst>
          </p:cNvPr>
          <p:cNvSpPr>
            <a:spLocks noGrp="1"/>
          </p:cNvSpPr>
          <p:nvPr>
            <p:ph type="sldNum" sz="quarter" idx="12"/>
          </p:nvPr>
        </p:nvSpPr>
        <p:spPr/>
        <p:txBody>
          <a:bodyPr/>
          <a:lstStyle/>
          <a:p>
            <a:fld id="{CF8EA236-263A-8E4B-A919-97FD95326A6F}" type="slidenum">
              <a:rPr lang="tr-TR" smtClean="0"/>
              <a:t>25</a:t>
            </a:fld>
            <a:endParaRPr lang="tr-TR"/>
          </a:p>
        </p:txBody>
      </p:sp>
      <p:sp>
        <p:nvSpPr>
          <p:cNvPr id="7" name="İçerik Yer Tutucusu 2">
            <a:extLst>
              <a:ext uri="{FF2B5EF4-FFF2-40B4-BE49-F238E27FC236}">
                <a16:creationId xmlns:a16="http://schemas.microsoft.com/office/drawing/2014/main" xmlns="" id="{EDA1710A-00B4-49FE-985A-45C646C9D95B}"/>
              </a:ext>
            </a:extLst>
          </p:cNvPr>
          <p:cNvSpPr txBox="1">
            <a:spLocks/>
          </p:cNvSpPr>
          <p:nvPr/>
        </p:nvSpPr>
        <p:spPr>
          <a:xfrm>
            <a:off x="337038" y="1547447"/>
            <a:ext cx="7505699" cy="3847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Onkoloji sektöründeki bir diğer projemiz, </a:t>
            </a:r>
            <a:r>
              <a:rPr lang="sv-SE" dirty="0"/>
              <a:t>Dr. Öğr. Üyesi HANİ ALOTAİBİ</a:t>
            </a:r>
            <a:r>
              <a:rPr lang="tr-TR" dirty="0"/>
              <a:t>’</a:t>
            </a:r>
            <a:r>
              <a:rPr lang="tr-TR" dirty="0" err="1"/>
              <a:t>nin</a:t>
            </a:r>
            <a:r>
              <a:rPr lang="tr-TR" dirty="0"/>
              <a:t> </a:t>
            </a:r>
            <a:r>
              <a:rPr lang="tr-TR" dirty="0">
                <a:latin typeface="Calibri "/>
                <a:ea typeface="Tahoma" panose="020B0604030504040204" pitchFamily="34" charset="0"/>
                <a:cs typeface="Tahoma" panose="020B0604030504040204" pitchFamily="34" charset="0"/>
              </a:rPr>
              <a:t>yürütücülüğünü yaptığı «</a:t>
            </a:r>
            <a:r>
              <a:rPr lang="tr-TR" dirty="0"/>
              <a:t>Kanser ve metastaz oluşumunda Elf5 genin rolünün, E-</a:t>
            </a:r>
            <a:r>
              <a:rPr lang="tr-TR" dirty="0" err="1"/>
              <a:t>cadherin</a:t>
            </a:r>
            <a:r>
              <a:rPr lang="tr-TR" dirty="0"/>
              <a:t> üzerindeki regülasyonu ve EMT/MET kontrol mekanizmasının araştırılması</a:t>
            </a:r>
            <a:r>
              <a:rPr lang="tr-TR" dirty="0">
                <a:latin typeface="Calibri "/>
                <a:ea typeface="Tahoma" panose="020B0604030504040204" pitchFamily="34" charset="0"/>
                <a:cs typeface="Tahoma" panose="020B0604030504040204" pitchFamily="34" charset="0"/>
              </a:rPr>
              <a:t>» isimli proje 938.114,88₺ bütçesiyle </a:t>
            </a:r>
            <a:r>
              <a:rPr lang="tr-TR" dirty="0"/>
              <a:t>İzmir Uluslararası Biyotıp ve Genom Enstitüsü </a:t>
            </a:r>
            <a:r>
              <a:rPr lang="tr-TR" dirty="0">
                <a:latin typeface="Calibri "/>
                <a:ea typeface="Tahoma" panose="020B0604030504040204" pitchFamily="34" charset="0"/>
                <a:cs typeface="Tahoma" panose="020B0604030504040204" pitchFamily="34" charset="0"/>
              </a:rPr>
              <a:t>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1" name="Resim 10">
            <a:extLst>
              <a:ext uri="{FF2B5EF4-FFF2-40B4-BE49-F238E27FC236}">
                <a16:creationId xmlns:a16="http://schemas.microsoft.com/office/drawing/2014/main" xmlns="" id="{F579D2C7-5303-491C-A3A8-661EB4F71302}"/>
              </a:ext>
            </a:extLst>
          </p:cNvPr>
          <p:cNvPicPr>
            <a:picLocks noChangeAspect="1"/>
          </p:cNvPicPr>
          <p:nvPr/>
        </p:nvPicPr>
        <p:blipFill>
          <a:blip r:embed="rId2"/>
          <a:stretch>
            <a:fillRect/>
          </a:stretch>
        </p:blipFill>
        <p:spPr>
          <a:xfrm>
            <a:off x="8176396" y="2149719"/>
            <a:ext cx="3387634" cy="3138854"/>
          </a:xfrm>
          <a:prstGeom prst="rect">
            <a:avLst/>
          </a:prstGeom>
        </p:spPr>
      </p:pic>
    </p:spTree>
    <p:extLst>
      <p:ext uri="{BB962C8B-B14F-4D97-AF65-F5344CB8AC3E}">
        <p14:creationId xmlns:p14="http://schemas.microsoft.com/office/powerpoint/2010/main" val="352554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E682255C-63C0-43DB-9289-C473F7EA4F3B}"/>
              </a:ext>
            </a:extLst>
          </p:cNvPr>
          <p:cNvSpPr>
            <a:spLocks noGrp="1"/>
          </p:cNvSpPr>
          <p:nvPr>
            <p:ph type="title"/>
          </p:nvPr>
        </p:nvSpPr>
        <p:spPr/>
        <p:txBody>
          <a:bodyPr/>
          <a:lstStyle/>
          <a:p>
            <a:r>
              <a:rPr lang="tr-TR" dirty="0"/>
              <a:t>Onkoloji</a:t>
            </a:r>
          </a:p>
        </p:txBody>
      </p:sp>
      <p:sp>
        <p:nvSpPr>
          <p:cNvPr id="4" name="Slayt Numarası Yer Tutucusu 3">
            <a:extLst>
              <a:ext uri="{FF2B5EF4-FFF2-40B4-BE49-F238E27FC236}">
                <a16:creationId xmlns:a16="http://schemas.microsoft.com/office/drawing/2014/main" xmlns="" id="{178CCA24-1144-41B2-BD50-EF71A8379D66}"/>
              </a:ext>
            </a:extLst>
          </p:cNvPr>
          <p:cNvSpPr>
            <a:spLocks noGrp="1"/>
          </p:cNvSpPr>
          <p:nvPr>
            <p:ph type="sldNum" sz="quarter" idx="12"/>
          </p:nvPr>
        </p:nvSpPr>
        <p:spPr/>
        <p:txBody>
          <a:bodyPr/>
          <a:lstStyle/>
          <a:p>
            <a:fld id="{CF8EA236-263A-8E4B-A919-97FD95326A6F}" type="slidenum">
              <a:rPr lang="tr-TR" smtClean="0"/>
              <a:t>26</a:t>
            </a:fld>
            <a:endParaRPr lang="tr-TR"/>
          </a:p>
        </p:txBody>
      </p:sp>
      <p:sp>
        <p:nvSpPr>
          <p:cNvPr id="5" name="İçerik Yer Tutucusu 2">
            <a:extLst>
              <a:ext uri="{FF2B5EF4-FFF2-40B4-BE49-F238E27FC236}">
                <a16:creationId xmlns:a16="http://schemas.microsoft.com/office/drawing/2014/main" xmlns="" id="{4E901DFC-6963-47B5-B714-B452721A4575}"/>
              </a:ext>
            </a:extLst>
          </p:cNvPr>
          <p:cNvSpPr txBox="1">
            <a:spLocks/>
          </p:cNvSpPr>
          <p:nvPr/>
        </p:nvSpPr>
        <p:spPr>
          <a:xfrm>
            <a:off x="337038" y="1547447"/>
            <a:ext cx="7576039" cy="37631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Onkoloji sektöründe </a:t>
            </a:r>
            <a:r>
              <a:rPr lang="tr-TR" dirty="0"/>
              <a:t>Fen Fakültesi </a:t>
            </a:r>
            <a:r>
              <a:rPr lang="tr-TR" dirty="0">
                <a:latin typeface="Calibri "/>
                <a:ea typeface="Tahoma" panose="020B0604030504040204" pitchFamily="34" charset="0"/>
                <a:cs typeface="Tahoma" panose="020B0604030504040204" pitchFamily="34" charset="0"/>
              </a:rPr>
              <a:t>bünyesinde sürdürülen projemiz ise, </a:t>
            </a:r>
            <a:r>
              <a:rPr lang="sv-SE" dirty="0"/>
              <a:t>Doç.Dr. Kerem CANLI</a:t>
            </a:r>
            <a:r>
              <a:rPr lang="tr-TR" dirty="0"/>
              <a:t>’</a:t>
            </a:r>
            <a:r>
              <a:rPr lang="tr-TR" dirty="0" err="1"/>
              <a:t>nın</a:t>
            </a:r>
            <a:r>
              <a:rPr lang="tr-TR" dirty="0"/>
              <a:t> </a:t>
            </a:r>
            <a:r>
              <a:rPr lang="tr-TR" dirty="0">
                <a:latin typeface="Calibri "/>
                <a:ea typeface="Tahoma" panose="020B0604030504040204" pitchFamily="34" charset="0"/>
                <a:cs typeface="Tahoma" panose="020B0604030504040204" pitchFamily="34" charset="0"/>
              </a:rPr>
              <a:t>yürütücülüğünü yaptığı «</a:t>
            </a:r>
            <a:r>
              <a:rPr lang="tr-TR" dirty="0"/>
              <a:t>Ege Bölgesi Ormanlarında Yayılış Gösteren Bazı Tıbbi Bitkilerin Kolon, </a:t>
            </a:r>
            <a:r>
              <a:rPr lang="tr-TR" dirty="0" err="1"/>
              <a:t>Ovaryum</a:t>
            </a:r>
            <a:r>
              <a:rPr lang="tr-TR" dirty="0"/>
              <a:t> ve Meme Kanseri Hücrelerinde Anti-Kanser Etkilerinin ve Kanser </a:t>
            </a:r>
            <a:r>
              <a:rPr lang="tr-TR" dirty="0" err="1"/>
              <a:t>Mortalitesinde</a:t>
            </a:r>
            <a:r>
              <a:rPr lang="tr-TR" dirty="0"/>
              <a:t> Etkili Enfeksiyonlara Karşı Aktivitesinin Araştırılması</a:t>
            </a:r>
            <a:r>
              <a:rPr lang="tr-TR" dirty="0">
                <a:latin typeface="Calibri "/>
                <a:ea typeface="Tahoma" panose="020B0604030504040204" pitchFamily="34" charset="0"/>
                <a:cs typeface="Tahoma" panose="020B0604030504040204" pitchFamily="34" charset="0"/>
              </a:rPr>
              <a:t>» isimliyle ve 1.867.718,48₺ bütçesiyle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9" name="Resim 8">
            <a:extLst>
              <a:ext uri="{FF2B5EF4-FFF2-40B4-BE49-F238E27FC236}">
                <a16:creationId xmlns:a16="http://schemas.microsoft.com/office/drawing/2014/main" xmlns="" id="{3CF8BCDF-4A7D-466B-96C2-56D41D244CD5}"/>
              </a:ext>
            </a:extLst>
          </p:cNvPr>
          <p:cNvPicPr>
            <a:picLocks noChangeAspect="1"/>
          </p:cNvPicPr>
          <p:nvPr/>
        </p:nvPicPr>
        <p:blipFill>
          <a:blip r:embed="rId2"/>
          <a:stretch>
            <a:fillRect/>
          </a:stretch>
        </p:blipFill>
        <p:spPr>
          <a:xfrm>
            <a:off x="8039099" y="2391505"/>
            <a:ext cx="3679583" cy="2453055"/>
          </a:xfrm>
          <a:prstGeom prst="rect">
            <a:avLst/>
          </a:prstGeom>
        </p:spPr>
      </p:pic>
    </p:spTree>
    <p:extLst>
      <p:ext uri="{BB962C8B-B14F-4D97-AF65-F5344CB8AC3E}">
        <p14:creationId xmlns:p14="http://schemas.microsoft.com/office/powerpoint/2010/main" val="423787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59913625-7EAF-431D-906D-114CBB2D57ED}"/>
              </a:ext>
            </a:extLst>
          </p:cNvPr>
          <p:cNvSpPr>
            <a:spLocks noGrp="1"/>
          </p:cNvSpPr>
          <p:nvPr>
            <p:ph type="sldNum" sz="quarter" idx="12"/>
          </p:nvPr>
        </p:nvSpPr>
        <p:spPr/>
        <p:txBody>
          <a:bodyPr/>
          <a:lstStyle/>
          <a:p>
            <a:fld id="{CF8EA236-263A-8E4B-A919-97FD95326A6F}" type="slidenum">
              <a:rPr lang="tr-TR" smtClean="0"/>
              <a:t>27</a:t>
            </a:fld>
            <a:endParaRPr lang="tr-TR"/>
          </a:p>
        </p:txBody>
      </p:sp>
      <p:sp>
        <p:nvSpPr>
          <p:cNvPr id="5" name="Unvan 1">
            <a:extLst>
              <a:ext uri="{FF2B5EF4-FFF2-40B4-BE49-F238E27FC236}">
                <a16:creationId xmlns:a16="http://schemas.microsoft.com/office/drawing/2014/main" xmlns="" id="{06D3017B-625D-4D0D-ACC2-D60BEB4DDC47}"/>
              </a:ext>
            </a:extLst>
          </p:cNvPr>
          <p:cNvSpPr txBox="1">
            <a:spLocks/>
          </p:cNvSpPr>
          <p:nvPr/>
        </p:nvSpPr>
        <p:spPr>
          <a:xfrm>
            <a:off x="715108" y="357554"/>
            <a:ext cx="83170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tr-TR" dirty="0"/>
              <a:t>Tıbbi Cihaz / Tıbbi Tanı Kitleri</a:t>
            </a:r>
          </a:p>
        </p:txBody>
      </p:sp>
      <p:sp>
        <p:nvSpPr>
          <p:cNvPr id="9" name="İçerik Yer Tutucusu 2">
            <a:extLst>
              <a:ext uri="{FF2B5EF4-FFF2-40B4-BE49-F238E27FC236}">
                <a16:creationId xmlns:a16="http://schemas.microsoft.com/office/drawing/2014/main" xmlns="" id="{872EBA82-80EF-4F5B-A65F-DD7F0B1CBA93}"/>
              </a:ext>
            </a:extLst>
          </p:cNvPr>
          <p:cNvSpPr txBox="1">
            <a:spLocks/>
          </p:cNvSpPr>
          <p:nvPr/>
        </p:nvSpPr>
        <p:spPr>
          <a:xfrm>
            <a:off x="433754" y="1802423"/>
            <a:ext cx="7576039" cy="3763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latin typeface="Calibri "/>
                <a:ea typeface="Tahoma" panose="020B0604030504040204" pitchFamily="34" charset="0"/>
                <a:cs typeface="Tahoma" panose="020B0604030504040204" pitchFamily="34" charset="0"/>
              </a:rPr>
              <a:t>Tıbbi Cihaz ve Tıbbi Tanı Kitleri sektörlerini kapsayan, </a:t>
            </a:r>
            <a:r>
              <a:rPr lang="sv-SE" dirty="0"/>
              <a:t>Prof.Dr.Hülya AYAR KAYALI</a:t>
            </a:r>
            <a:r>
              <a:rPr lang="tr-TR" dirty="0"/>
              <a:t>’</a:t>
            </a:r>
            <a:r>
              <a:rPr lang="tr-TR" dirty="0" err="1"/>
              <a:t>nın</a:t>
            </a:r>
            <a:r>
              <a:rPr lang="tr-TR" dirty="0"/>
              <a:t> </a:t>
            </a:r>
            <a:r>
              <a:rPr lang="tr-TR" dirty="0">
                <a:latin typeface="Calibri "/>
                <a:ea typeface="Tahoma" panose="020B0604030504040204" pitchFamily="34" charset="0"/>
                <a:cs typeface="Tahoma" panose="020B0604030504040204" pitchFamily="34" charset="0"/>
              </a:rPr>
              <a:t>yürütücülüğünü yaptığı «</a:t>
            </a:r>
            <a:r>
              <a:rPr lang="tr-TR" dirty="0" err="1"/>
              <a:t>Laktat</a:t>
            </a:r>
            <a:r>
              <a:rPr lang="tr-TR" dirty="0"/>
              <a:t> Tayini için </a:t>
            </a:r>
            <a:r>
              <a:rPr lang="tr-TR" dirty="0" err="1"/>
              <a:t>Lateral</a:t>
            </a:r>
            <a:r>
              <a:rPr lang="tr-TR" dirty="0"/>
              <a:t> </a:t>
            </a:r>
            <a:r>
              <a:rPr lang="tr-TR" dirty="0" err="1"/>
              <a:t>Flow</a:t>
            </a:r>
            <a:r>
              <a:rPr lang="tr-TR" dirty="0"/>
              <a:t> Temelli Hızlı Tanı Kiti Geliştirilmesi</a:t>
            </a:r>
            <a:r>
              <a:rPr lang="tr-TR" dirty="0">
                <a:latin typeface="Calibri "/>
                <a:ea typeface="Tahoma" panose="020B0604030504040204" pitchFamily="34" charset="0"/>
                <a:cs typeface="Tahoma" panose="020B0604030504040204" pitchFamily="34" charset="0"/>
              </a:rPr>
              <a:t>» isimli proje 500.079,84₺ bütçesiyle </a:t>
            </a:r>
            <a:r>
              <a:rPr lang="tr-TR" dirty="0"/>
              <a:t>Fen Fakültesi </a:t>
            </a:r>
            <a:r>
              <a:rPr lang="tr-TR" dirty="0">
                <a:latin typeface="Calibri "/>
                <a:ea typeface="Tahoma" panose="020B0604030504040204" pitchFamily="34" charset="0"/>
                <a:cs typeface="Tahoma" panose="020B0604030504040204" pitchFamily="34" charset="0"/>
              </a:rPr>
              <a:t>bünyesinde devam etmektedir.</a:t>
            </a:r>
            <a:endParaRPr lang="tr-TR" dirty="0">
              <a:solidFill>
                <a:srgbClr val="000000"/>
              </a:solidFill>
              <a:latin typeface="Calibri "/>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3" name="Resim 12">
            <a:extLst>
              <a:ext uri="{FF2B5EF4-FFF2-40B4-BE49-F238E27FC236}">
                <a16:creationId xmlns:a16="http://schemas.microsoft.com/office/drawing/2014/main" xmlns="" id="{1BFB5B58-4CE8-4A90-B9A7-4E4BBCFEF743}"/>
              </a:ext>
            </a:extLst>
          </p:cNvPr>
          <p:cNvPicPr>
            <a:picLocks noChangeAspect="1"/>
          </p:cNvPicPr>
          <p:nvPr/>
        </p:nvPicPr>
        <p:blipFill>
          <a:blip r:embed="rId2"/>
          <a:stretch>
            <a:fillRect/>
          </a:stretch>
        </p:blipFill>
        <p:spPr>
          <a:xfrm>
            <a:off x="8610600" y="2167058"/>
            <a:ext cx="2881784" cy="2857499"/>
          </a:xfrm>
          <a:prstGeom prst="rect">
            <a:avLst/>
          </a:prstGeom>
        </p:spPr>
      </p:pic>
    </p:spTree>
    <p:extLst>
      <p:ext uri="{BB962C8B-B14F-4D97-AF65-F5344CB8AC3E}">
        <p14:creationId xmlns:p14="http://schemas.microsoft.com/office/powerpoint/2010/main" val="40155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6353C11-3FC4-4D73-8D2D-2003835DA502}"/>
              </a:ext>
            </a:extLst>
          </p:cNvPr>
          <p:cNvSpPr>
            <a:spLocks noGrp="1"/>
          </p:cNvSpPr>
          <p:nvPr>
            <p:ph type="title"/>
          </p:nvPr>
        </p:nvSpPr>
        <p:spPr>
          <a:xfrm>
            <a:off x="759069" y="365125"/>
            <a:ext cx="8317089" cy="1325563"/>
          </a:xfrm>
        </p:spPr>
        <p:txBody>
          <a:bodyPr/>
          <a:lstStyle/>
          <a:p>
            <a:r>
              <a:rPr lang="tr-TR" b="0" dirty="0">
                <a:latin typeface="Tahoma" panose="020B0604030504040204" pitchFamily="34" charset="0"/>
                <a:ea typeface="Tahoma" panose="020B0604030504040204" pitchFamily="34" charset="0"/>
                <a:cs typeface="Tahoma" panose="020B0604030504040204" pitchFamily="34" charset="0"/>
              </a:rPr>
              <a:t>Enerji Depolama</a:t>
            </a:r>
            <a:endParaRPr lang="tr-TR" b="0" dirty="0"/>
          </a:p>
        </p:txBody>
      </p:sp>
      <p:sp>
        <p:nvSpPr>
          <p:cNvPr id="4" name="Slayt Numarası Yer Tutucusu 3">
            <a:extLst>
              <a:ext uri="{FF2B5EF4-FFF2-40B4-BE49-F238E27FC236}">
                <a16:creationId xmlns:a16="http://schemas.microsoft.com/office/drawing/2014/main" xmlns="" id="{E9399B28-DAD5-46EE-9573-98A0C75DC04E}"/>
              </a:ext>
            </a:extLst>
          </p:cNvPr>
          <p:cNvSpPr>
            <a:spLocks noGrp="1"/>
          </p:cNvSpPr>
          <p:nvPr>
            <p:ph type="sldNum" sz="quarter" idx="12"/>
          </p:nvPr>
        </p:nvSpPr>
        <p:spPr/>
        <p:txBody>
          <a:bodyPr/>
          <a:lstStyle/>
          <a:p>
            <a:fld id="{CF8EA236-263A-8E4B-A919-97FD95326A6F}" type="slidenum">
              <a:rPr lang="tr-TR" smtClean="0"/>
              <a:t>28</a:t>
            </a:fld>
            <a:endParaRPr lang="tr-TR"/>
          </a:p>
        </p:txBody>
      </p:sp>
      <p:sp>
        <p:nvSpPr>
          <p:cNvPr id="5" name="İçerik Yer Tutucusu 2">
            <a:extLst>
              <a:ext uri="{FF2B5EF4-FFF2-40B4-BE49-F238E27FC236}">
                <a16:creationId xmlns:a16="http://schemas.microsoft.com/office/drawing/2014/main" xmlns="" id="{DCBB9827-8768-4374-8EA8-14ECDC533F90}"/>
              </a:ext>
            </a:extLst>
          </p:cNvPr>
          <p:cNvSpPr txBox="1">
            <a:spLocks/>
          </p:cNvSpPr>
          <p:nvPr/>
        </p:nvSpPr>
        <p:spPr>
          <a:xfrm>
            <a:off x="337038" y="1547447"/>
            <a:ext cx="6837485" cy="3847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Enerji Depolama sektöründe ise </a:t>
            </a:r>
            <a:r>
              <a:rPr lang="sv-SE" dirty="0"/>
              <a:t>Prof.Dr. Can Özgür ÇOLPAN</a:t>
            </a:r>
            <a:r>
              <a:rPr lang="tr-TR" dirty="0"/>
              <a:t>’</a:t>
            </a:r>
            <a:r>
              <a:rPr lang="tr-TR" dirty="0" err="1"/>
              <a:t>nın</a:t>
            </a:r>
            <a:r>
              <a:rPr lang="tr-TR" dirty="0"/>
              <a:t> </a:t>
            </a:r>
            <a:r>
              <a:rPr lang="tr-TR" dirty="0">
                <a:ea typeface="Tahoma" panose="020B0604030504040204" pitchFamily="34" charset="0"/>
                <a:cs typeface="Tahoma" panose="020B0604030504040204" pitchFamily="34" charset="0"/>
              </a:rPr>
              <a:t>yürütücülüğünü yaptığı «</a:t>
            </a:r>
            <a:r>
              <a:rPr lang="tr-TR" dirty="0"/>
              <a:t>Elektrikli ve Yakıt Hücreli Araçlardaki Batarya ve Metal </a:t>
            </a:r>
            <a:r>
              <a:rPr lang="tr-TR" dirty="0" err="1"/>
              <a:t>Hidrit</a:t>
            </a:r>
            <a:r>
              <a:rPr lang="tr-TR" dirty="0"/>
              <a:t> Tank için Termal Yönetim Sistemlerinin İncelenmesi</a:t>
            </a:r>
            <a:r>
              <a:rPr lang="tr-TR" dirty="0">
                <a:ea typeface="Tahoma" panose="020B0604030504040204" pitchFamily="34" charset="0"/>
                <a:cs typeface="Tahoma" panose="020B0604030504040204" pitchFamily="34" charset="0"/>
              </a:rPr>
              <a:t>» isimli proje 2.295.337,25₺ bütçesiyle Mühendislik Fakültesi bünyesinde devam etmektedir.</a:t>
            </a:r>
            <a:endParaRPr lang="tr-TR" dirty="0">
              <a:solidFill>
                <a:srgbClr val="000000"/>
              </a:solidFill>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9" name="Resim 8">
            <a:extLst>
              <a:ext uri="{FF2B5EF4-FFF2-40B4-BE49-F238E27FC236}">
                <a16:creationId xmlns:a16="http://schemas.microsoft.com/office/drawing/2014/main" xmlns="" id="{AAFA0A0B-A51D-41F8-AB00-70A809CAED7C}"/>
              </a:ext>
            </a:extLst>
          </p:cNvPr>
          <p:cNvPicPr>
            <a:picLocks noChangeAspect="1"/>
          </p:cNvPicPr>
          <p:nvPr/>
        </p:nvPicPr>
        <p:blipFill>
          <a:blip r:embed="rId2"/>
          <a:stretch>
            <a:fillRect/>
          </a:stretch>
        </p:blipFill>
        <p:spPr>
          <a:xfrm>
            <a:off x="7438291" y="2173348"/>
            <a:ext cx="4464539" cy="2511303"/>
          </a:xfrm>
          <a:prstGeom prst="rect">
            <a:avLst/>
          </a:prstGeom>
        </p:spPr>
      </p:pic>
    </p:spTree>
    <p:extLst>
      <p:ext uri="{BB962C8B-B14F-4D97-AF65-F5344CB8AC3E}">
        <p14:creationId xmlns:p14="http://schemas.microsoft.com/office/powerpoint/2010/main" val="152310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255A377-E67A-4961-B123-64541C284D26}"/>
              </a:ext>
            </a:extLst>
          </p:cNvPr>
          <p:cNvSpPr>
            <a:spLocks noGrp="1"/>
          </p:cNvSpPr>
          <p:nvPr>
            <p:ph type="title"/>
          </p:nvPr>
        </p:nvSpPr>
        <p:spPr/>
        <p:txBody>
          <a:bodyPr/>
          <a:lstStyle/>
          <a:p>
            <a:endParaRPr lang="tr-TR"/>
          </a:p>
        </p:txBody>
      </p:sp>
      <p:pic>
        <p:nvPicPr>
          <p:cNvPr id="6" name="İçerik Yer Tutucusu 5">
            <a:extLst>
              <a:ext uri="{FF2B5EF4-FFF2-40B4-BE49-F238E27FC236}">
                <a16:creationId xmlns:a16="http://schemas.microsoft.com/office/drawing/2014/main" xmlns="" id="{C07CFD12-CCB9-4B25-A5E4-F9FFEAC9C789}"/>
              </a:ext>
            </a:extLst>
          </p:cNvPr>
          <p:cNvPicPr>
            <a:picLocks noGrp="1" noChangeAspect="1"/>
          </p:cNvPicPr>
          <p:nvPr>
            <p:ph idx="1"/>
          </p:nvPr>
        </p:nvPicPr>
        <p:blipFill rotWithShape="1">
          <a:blip r:embed="rId2"/>
          <a:srcRect t="11282"/>
          <a:stretch/>
        </p:blipFill>
        <p:spPr>
          <a:xfrm>
            <a:off x="0" y="0"/>
            <a:ext cx="12186138" cy="6857999"/>
          </a:xfrm>
        </p:spPr>
      </p:pic>
      <p:sp>
        <p:nvSpPr>
          <p:cNvPr id="4" name="Slayt Numarası Yer Tutucusu 3">
            <a:extLst>
              <a:ext uri="{FF2B5EF4-FFF2-40B4-BE49-F238E27FC236}">
                <a16:creationId xmlns:a16="http://schemas.microsoft.com/office/drawing/2014/main" xmlns="" id="{4981654E-82BF-4B34-AF03-3AA63DCBCE6B}"/>
              </a:ext>
            </a:extLst>
          </p:cNvPr>
          <p:cNvSpPr>
            <a:spLocks noGrp="1"/>
          </p:cNvSpPr>
          <p:nvPr>
            <p:ph type="sldNum" sz="quarter" idx="12"/>
          </p:nvPr>
        </p:nvSpPr>
        <p:spPr/>
        <p:txBody>
          <a:bodyPr/>
          <a:lstStyle/>
          <a:p>
            <a:fld id="{CF8EA236-263A-8E4B-A919-97FD95326A6F}" type="slidenum">
              <a:rPr lang="tr-TR" smtClean="0"/>
              <a:t>3</a:t>
            </a:fld>
            <a:endParaRPr lang="tr-TR"/>
          </a:p>
        </p:txBody>
      </p:sp>
      <p:sp>
        <p:nvSpPr>
          <p:cNvPr id="7" name="Metin kutusu 6">
            <a:extLst>
              <a:ext uri="{FF2B5EF4-FFF2-40B4-BE49-F238E27FC236}">
                <a16:creationId xmlns:a16="http://schemas.microsoft.com/office/drawing/2014/main" xmlns="" id="{EC43F829-3BB4-464A-BA77-3CC5693253E3}"/>
              </a:ext>
            </a:extLst>
          </p:cNvPr>
          <p:cNvSpPr txBox="1"/>
          <p:nvPr/>
        </p:nvSpPr>
        <p:spPr>
          <a:xfrm>
            <a:off x="422031" y="589084"/>
            <a:ext cx="2989385" cy="2308324"/>
          </a:xfrm>
          <a:prstGeom prst="rect">
            <a:avLst/>
          </a:prstGeom>
          <a:noFill/>
        </p:spPr>
        <p:txBody>
          <a:bodyPr wrap="square" rtlCol="0">
            <a:spAutoFit/>
          </a:bodyPr>
          <a:lstStyle/>
          <a:p>
            <a:r>
              <a:rPr lang="tr-TR" b="1" i="1" dirty="0"/>
              <a:t>Dokuz Eylül Üniversitesi ve İzmir Kalkınma Ajansı arasında, İzmir’in su altı kültür mirasını ortaya çıkarmak, korumak ve kültür turizmine kazandırmak amacıyla protokol imzalandı. 16.04.2021 </a:t>
            </a:r>
            <a:endParaRPr lang="tr-TR" dirty="0"/>
          </a:p>
        </p:txBody>
      </p:sp>
    </p:spTree>
    <p:extLst>
      <p:ext uri="{BB962C8B-B14F-4D97-AF65-F5344CB8AC3E}">
        <p14:creationId xmlns:p14="http://schemas.microsoft.com/office/powerpoint/2010/main" val="2302132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235EFC21-23D5-4080-856A-3A40BFADEEB0}"/>
              </a:ext>
            </a:extLst>
          </p:cNvPr>
          <p:cNvSpPr>
            <a:spLocks noGrp="1"/>
          </p:cNvSpPr>
          <p:nvPr>
            <p:ph type="title"/>
          </p:nvPr>
        </p:nvSpPr>
        <p:spPr>
          <a:xfrm>
            <a:off x="451913" y="2066193"/>
            <a:ext cx="5245503" cy="3050930"/>
          </a:xfrm>
        </p:spPr>
        <p:txBody>
          <a:bodyPr>
            <a:normAutofit/>
          </a:bodyPr>
          <a:lstStyle/>
          <a:p>
            <a:r>
              <a:rPr lang="tr-TR" sz="2400" b="0" dirty="0">
                <a:solidFill>
                  <a:srgbClr val="015092"/>
                </a:solidFill>
                <a:latin typeface="Tahoma" panose="020B0604030504040204" pitchFamily="34" charset="0"/>
                <a:ea typeface="Tahoma" panose="020B0604030504040204" pitchFamily="34" charset="0"/>
                <a:cs typeface="Tahoma" panose="020B0604030504040204" pitchFamily="34" charset="0"/>
              </a:rPr>
              <a:t>Başta </a:t>
            </a:r>
            <a:r>
              <a:rPr lang="tr-TR" sz="2400" dirty="0">
                <a:solidFill>
                  <a:srgbClr val="015092"/>
                </a:solidFill>
                <a:latin typeface="Tahoma" panose="020B0604030504040204" pitchFamily="34" charset="0"/>
                <a:ea typeface="Tahoma" panose="020B0604030504040204" pitchFamily="34" charset="0"/>
                <a:cs typeface="Tahoma" panose="020B0604030504040204" pitchFamily="34" charset="0"/>
              </a:rPr>
              <a:t>İktisadi ve İdari Bilimler Fakültesi </a:t>
            </a:r>
            <a:r>
              <a:rPr lang="tr-TR" sz="2400" b="0" dirty="0">
                <a:solidFill>
                  <a:srgbClr val="015092"/>
                </a:solidFill>
                <a:latin typeface="Tahoma" panose="020B0604030504040204" pitchFamily="34" charset="0"/>
                <a:ea typeface="Tahoma" panose="020B0604030504040204" pitchFamily="34" charset="0"/>
                <a:cs typeface="Tahoma" panose="020B0604030504040204" pitchFamily="34" charset="0"/>
              </a:rPr>
              <a:t>ile </a:t>
            </a:r>
            <a:r>
              <a:rPr lang="tr-TR" sz="2400" dirty="0">
                <a:solidFill>
                  <a:srgbClr val="015092"/>
                </a:solidFill>
                <a:latin typeface="Tahoma" panose="020B0604030504040204" pitchFamily="34" charset="0"/>
                <a:ea typeface="Tahoma" panose="020B0604030504040204" pitchFamily="34" charset="0"/>
                <a:cs typeface="Tahoma" panose="020B0604030504040204" pitchFamily="34" charset="0"/>
              </a:rPr>
              <a:t>İşletme Fakültesi </a:t>
            </a:r>
            <a:r>
              <a:rPr lang="tr-TR" sz="2400" b="0" dirty="0">
                <a:solidFill>
                  <a:srgbClr val="015092"/>
                </a:solidFill>
                <a:latin typeface="Tahoma" panose="020B0604030504040204" pitchFamily="34" charset="0"/>
                <a:ea typeface="Tahoma" panose="020B0604030504040204" pitchFamily="34" charset="0"/>
                <a:cs typeface="Tahoma" panose="020B0604030504040204" pitchFamily="34" charset="0"/>
              </a:rPr>
              <a:t>öğretim üyelerimiz olmak üzere DEÜ İktisat alanında çalışan oldukça zengin bir araştırmacı havuzuna sahiptir.</a:t>
            </a:r>
            <a:endParaRPr lang="tr-TR" sz="2400" b="0" dirty="0">
              <a:solidFill>
                <a:schemeClr val="tx1"/>
              </a:solidFill>
            </a:endParaRPr>
          </a:p>
        </p:txBody>
      </p:sp>
      <p:pic>
        <p:nvPicPr>
          <p:cNvPr id="6" name="İçerik Yer Tutucusu 5">
            <a:extLst>
              <a:ext uri="{FF2B5EF4-FFF2-40B4-BE49-F238E27FC236}">
                <a16:creationId xmlns:a16="http://schemas.microsoft.com/office/drawing/2014/main" xmlns="" id="{B22B0A1D-F198-4EF0-B002-6242F2103B8D}"/>
              </a:ext>
            </a:extLst>
          </p:cNvPr>
          <p:cNvPicPr>
            <a:picLocks noGrp="1" noChangeAspect="1"/>
          </p:cNvPicPr>
          <p:nvPr>
            <p:ph idx="1"/>
          </p:nvPr>
        </p:nvPicPr>
        <p:blipFill>
          <a:blip r:embed="rId2"/>
          <a:stretch>
            <a:fillRect/>
          </a:stretch>
        </p:blipFill>
        <p:spPr>
          <a:xfrm>
            <a:off x="5937739" y="1979164"/>
            <a:ext cx="6039741" cy="3462785"/>
          </a:xfrm>
        </p:spPr>
      </p:pic>
      <p:sp>
        <p:nvSpPr>
          <p:cNvPr id="4" name="Slayt Numarası Yer Tutucusu 3">
            <a:extLst>
              <a:ext uri="{FF2B5EF4-FFF2-40B4-BE49-F238E27FC236}">
                <a16:creationId xmlns:a16="http://schemas.microsoft.com/office/drawing/2014/main" xmlns="" id="{EB36A06F-A92A-476B-885C-BC174872BF4F}"/>
              </a:ext>
            </a:extLst>
          </p:cNvPr>
          <p:cNvSpPr>
            <a:spLocks noGrp="1"/>
          </p:cNvSpPr>
          <p:nvPr>
            <p:ph type="sldNum" sz="quarter" idx="12"/>
          </p:nvPr>
        </p:nvSpPr>
        <p:spPr/>
        <p:txBody>
          <a:bodyPr/>
          <a:lstStyle/>
          <a:p>
            <a:fld id="{CF8EA236-263A-8E4B-A919-97FD95326A6F}" type="slidenum">
              <a:rPr lang="tr-TR" smtClean="0"/>
              <a:t>4</a:t>
            </a:fld>
            <a:endParaRPr lang="tr-TR"/>
          </a:p>
        </p:txBody>
      </p:sp>
      <p:sp>
        <p:nvSpPr>
          <p:cNvPr id="7" name="Unvan 1">
            <a:extLst>
              <a:ext uri="{FF2B5EF4-FFF2-40B4-BE49-F238E27FC236}">
                <a16:creationId xmlns:a16="http://schemas.microsoft.com/office/drawing/2014/main" xmlns="" id="{9D00969E-86DC-4BD8-A982-F0AE616E5E38}"/>
              </a:ext>
            </a:extLst>
          </p:cNvPr>
          <p:cNvSpPr txBox="1">
            <a:spLocks/>
          </p:cNvSpPr>
          <p:nvPr/>
        </p:nvSpPr>
        <p:spPr>
          <a:xfrm>
            <a:off x="732692" y="282747"/>
            <a:ext cx="83170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tr-TR" dirty="0"/>
              <a:t>İktisat</a:t>
            </a:r>
          </a:p>
        </p:txBody>
      </p:sp>
    </p:spTree>
    <p:extLst>
      <p:ext uri="{BB962C8B-B14F-4D97-AF65-F5344CB8AC3E}">
        <p14:creationId xmlns:p14="http://schemas.microsoft.com/office/powerpoint/2010/main" val="17208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B0C5F41-BFC4-4DD9-8F55-3E1516178DCE}"/>
              </a:ext>
            </a:extLst>
          </p:cNvPr>
          <p:cNvSpPr>
            <a:spLocks noGrp="1"/>
          </p:cNvSpPr>
          <p:nvPr>
            <p:ph type="title"/>
          </p:nvPr>
        </p:nvSpPr>
        <p:spPr/>
        <p:txBody>
          <a:bodyPr/>
          <a:lstStyle/>
          <a:p>
            <a:endParaRPr lang="tr-TR"/>
          </a:p>
        </p:txBody>
      </p:sp>
      <p:pic>
        <p:nvPicPr>
          <p:cNvPr id="6" name="İçerik Yer Tutucusu 5">
            <a:extLst>
              <a:ext uri="{FF2B5EF4-FFF2-40B4-BE49-F238E27FC236}">
                <a16:creationId xmlns:a16="http://schemas.microsoft.com/office/drawing/2014/main" xmlns="" id="{257B97CD-D7DF-46E5-80FF-5D20BBFCCE55}"/>
              </a:ext>
            </a:extLst>
          </p:cNvPr>
          <p:cNvPicPr>
            <a:picLocks noGrp="1" noChangeAspect="1"/>
          </p:cNvPicPr>
          <p:nvPr>
            <p:ph idx="1"/>
          </p:nvPr>
        </p:nvPicPr>
        <p:blipFill>
          <a:blip r:embed="rId2"/>
          <a:stretch>
            <a:fillRect/>
          </a:stretch>
        </p:blipFill>
        <p:spPr>
          <a:xfrm>
            <a:off x="0" y="0"/>
            <a:ext cx="12192000" cy="6860696"/>
          </a:xfrm>
        </p:spPr>
      </p:pic>
      <p:sp>
        <p:nvSpPr>
          <p:cNvPr id="4" name="Slayt Numarası Yer Tutucusu 3">
            <a:extLst>
              <a:ext uri="{FF2B5EF4-FFF2-40B4-BE49-F238E27FC236}">
                <a16:creationId xmlns:a16="http://schemas.microsoft.com/office/drawing/2014/main" xmlns="" id="{D12B9B4D-5B60-46BF-A7F3-5A719483EB4D}"/>
              </a:ext>
            </a:extLst>
          </p:cNvPr>
          <p:cNvSpPr>
            <a:spLocks noGrp="1"/>
          </p:cNvSpPr>
          <p:nvPr>
            <p:ph type="sldNum" sz="quarter" idx="12"/>
          </p:nvPr>
        </p:nvSpPr>
        <p:spPr/>
        <p:txBody>
          <a:bodyPr/>
          <a:lstStyle/>
          <a:p>
            <a:fld id="{CF8EA236-263A-8E4B-A919-97FD95326A6F}" type="slidenum">
              <a:rPr lang="tr-TR" smtClean="0"/>
              <a:t>5</a:t>
            </a:fld>
            <a:endParaRPr lang="tr-TR"/>
          </a:p>
        </p:txBody>
      </p:sp>
      <p:sp>
        <p:nvSpPr>
          <p:cNvPr id="7" name="Metin kutusu 6">
            <a:extLst>
              <a:ext uri="{FF2B5EF4-FFF2-40B4-BE49-F238E27FC236}">
                <a16:creationId xmlns:a16="http://schemas.microsoft.com/office/drawing/2014/main" xmlns="" id="{520B9C72-C272-4E78-8405-E42F4A3A6BF9}"/>
              </a:ext>
            </a:extLst>
          </p:cNvPr>
          <p:cNvSpPr txBox="1"/>
          <p:nvPr/>
        </p:nvSpPr>
        <p:spPr>
          <a:xfrm>
            <a:off x="286781" y="2352761"/>
            <a:ext cx="4709963" cy="1754326"/>
          </a:xfrm>
          <a:prstGeom prst="rect">
            <a:avLst/>
          </a:prstGeom>
          <a:noFill/>
        </p:spPr>
        <p:txBody>
          <a:bodyPr wrap="square" rtlCol="0">
            <a:spAutoFit/>
          </a:bodyPr>
          <a:lstStyle/>
          <a:p>
            <a:r>
              <a:rPr lang="tr-TR" b="1" dirty="0">
                <a:solidFill>
                  <a:schemeClr val="accent1"/>
                </a:solidFill>
              </a:rPr>
              <a:t>Araştırma Üniversiteleri Destekleme Programı İş Birliği Protokolü kapsamında, Prof. Dr. Asuman ALTAY yürütücülüğünde, 995.085,60 ₺ bütçesi olan ‘</a:t>
            </a:r>
            <a:r>
              <a:rPr lang="tr-TR" b="1" i="1" dirty="0">
                <a:solidFill>
                  <a:schemeClr val="accent1"/>
                </a:solidFill>
              </a:rPr>
              <a:t>Dokuz Eylül Üniversitesi Sosyal Bilimler Araştırma ve Veri Laboratuvarı Projesi’nin çalışmaları devam ediyor.</a:t>
            </a:r>
          </a:p>
        </p:txBody>
      </p:sp>
      <p:sp>
        <p:nvSpPr>
          <p:cNvPr id="8" name="Metin kutusu 7">
            <a:extLst>
              <a:ext uri="{FF2B5EF4-FFF2-40B4-BE49-F238E27FC236}">
                <a16:creationId xmlns:a16="http://schemas.microsoft.com/office/drawing/2014/main" xmlns="" id="{54B6C9B8-7530-484F-A361-7D380CA26E88}"/>
              </a:ext>
            </a:extLst>
          </p:cNvPr>
          <p:cNvSpPr txBox="1"/>
          <p:nvPr/>
        </p:nvSpPr>
        <p:spPr>
          <a:xfrm>
            <a:off x="286781" y="385191"/>
            <a:ext cx="1682696" cy="677108"/>
          </a:xfrm>
          <a:prstGeom prst="rect">
            <a:avLst/>
          </a:prstGeom>
          <a:noFill/>
        </p:spPr>
        <p:txBody>
          <a:bodyPr wrap="square" rtlCol="0">
            <a:spAutoFit/>
          </a:bodyPr>
          <a:lstStyle/>
          <a:p>
            <a:r>
              <a:rPr lang="tr-TR" sz="3800" b="1" dirty="0">
                <a:solidFill>
                  <a:schemeClr val="accent1"/>
                </a:solidFill>
              </a:rPr>
              <a:t>İktisat</a:t>
            </a:r>
          </a:p>
        </p:txBody>
      </p:sp>
    </p:spTree>
    <p:extLst>
      <p:ext uri="{BB962C8B-B14F-4D97-AF65-F5344CB8AC3E}">
        <p14:creationId xmlns:p14="http://schemas.microsoft.com/office/powerpoint/2010/main" val="131894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634495CE-2479-4115-886B-A595D4A38EDF}"/>
              </a:ext>
            </a:extLst>
          </p:cNvPr>
          <p:cNvSpPr>
            <a:spLocks noGrp="1"/>
          </p:cNvSpPr>
          <p:nvPr>
            <p:ph type="sldNum" sz="quarter" idx="12"/>
          </p:nvPr>
        </p:nvSpPr>
        <p:spPr/>
        <p:txBody>
          <a:bodyPr/>
          <a:lstStyle/>
          <a:p>
            <a:fld id="{CF8EA236-263A-8E4B-A919-97FD95326A6F}" type="slidenum">
              <a:rPr lang="tr-TR" smtClean="0"/>
              <a:t>6</a:t>
            </a:fld>
            <a:endParaRPr lang="tr-TR"/>
          </a:p>
        </p:txBody>
      </p:sp>
      <p:sp>
        <p:nvSpPr>
          <p:cNvPr id="7" name="Unvan 1">
            <a:extLst>
              <a:ext uri="{FF2B5EF4-FFF2-40B4-BE49-F238E27FC236}">
                <a16:creationId xmlns:a16="http://schemas.microsoft.com/office/drawing/2014/main" xmlns="" id="{D33250A1-7AC3-4645-B385-10507FDA5CAB}"/>
              </a:ext>
            </a:extLst>
          </p:cNvPr>
          <p:cNvSpPr>
            <a:spLocks noGrp="1"/>
          </p:cNvSpPr>
          <p:nvPr>
            <p:ph type="title"/>
          </p:nvPr>
        </p:nvSpPr>
        <p:spPr>
          <a:xfrm>
            <a:off x="732692" y="282747"/>
            <a:ext cx="8317089" cy="1325563"/>
          </a:xfrm>
        </p:spPr>
        <p:txBody>
          <a:bodyPr>
            <a:normAutofit/>
          </a:bodyPr>
          <a:lstStyle/>
          <a:p>
            <a:r>
              <a:rPr lang="tr-TR" dirty="0"/>
              <a:t>İktisat / </a:t>
            </a:r>
            <a:br>
              <a:rPr lang="tr-TR" dirty="0"/>
            </a:br>
            <a:r>
              <a:rPr lang="tr-TR" dirty="0"/>
              <a:t>Çevre Bilimleri ve İklim Değişikliği</a:t>
            </a:r>
          </a:p>
        </p:txBody>
      </p:sp>
      <p:sp>
        <p:nvSpPr>
          <p:cNvPr id="8" name="İçerik Yer Tutucusu 2">
            <a:extLst>
              <a:ext uri="{FF2B5EF4-FFF2-40B4-BE49-F238E27FC236}">
                <a16:creationId xmlns:a16="http://schemas.microsoft.com/office/drawing/2014/main" xmlns="" id="{F0053CAC-1B79-4F56-BDB9-26C81659C4BC}"/>
              </a:ext>
            </a:extLst>
          </p:cNvPr>
          <p:cNvSpPr txBox="1">
            <a:spLocks/>
          </p:cNvSpPr>
          <p:nvPr/>
        </p:nvSpPr>
        <p:spPr>
          <a:xfrm>
            <a:off x="310205" y="1727033"/>
            <a:ext cx="7233138" cy="3935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İktisat ve Çevre Bilimleri ve İklim Değişikliği başlıklı öncelikli sektörlerimizi kapsayan, disiplinler arası bir proje olan «Yeşil ve Fosil Enerji Piyasaları Arasındaki Getiri ve Oynaklık </a:t>
            </a:r>
            <a:r>
              <a:rPr lang="tr-TR" dirty="0" err="1">
                <a:ea typeface="Tahoma" panose="020B0604030504040204" pitchFamily="34" charset="0"/>
                <a:cs typeface="Tahoma" panose="020B0604030504040204" pitchFamily="34" charset="0"/>
              </a:rPr>
              <a:t>Bağlantılılığı</a:t>
            </a:r>
            <a:r>
              <a:rPr lang="tr-TR" dirty="0">
                <a:ea typeface="Tahoma" panose="020B0604030504040204" pitchFamily="34" charset="0"/>
                <a:cs typeface="Tahoma" panose="020B0604030504040204" pitchFamily="34" charset="0"/>
              </a:rPr>
              <a:t> ve Politika Belirsizlikleri» proje 275.100,84 ₺ bütçesi ile Prof. Dr. Pınar EVRİM MANDACI yürütücülüğünde devam etmektedir.</a:t>
            </a:r>
          </a:p>
          <a:p>
            <a:endParaRPr lang="tr-TR" dirty="0"/>
          </a:p>
        </p:txBody>
      </p:sp>
      <p:pic>
        <p:nvPicPr>
          <p:cNvPr id="12" name="Resim 11">
            <a:extLst>
              <a:ext uri="{FF2B5EF4-FFF2-40B4-BE49-F238E27FC236}">
                <a16:creationId xmlns:a16="http://schemas.microsoft.com/office/drawing/2014/main" xmlns="" id="{ABBAADD4-5862-4D05-AF51-21E5977A5C9E}"/>
              </a:ext>
            </a:extLst>
          </p:cNvPr>
          <p:cNvPicPr>
            <a:picLocks noChangeAspect="1"/>
          </p:cNvPicPr>
          <p:nvPr/>
        </p:nvPicPr>
        <p:blipFill>
          <a:blip r:embed="rId2"/>
          <a:stretch>
            <a:fillRect/>
          </a:stretch>
        </p:blipFill>
        <p:spPr>
          <a:xfrm>
            <a:off x="7543343" y="2070204"/>
            <a:ext cx="4201712" cy="3249142"/>
          </a:xfrm>
          <a:prstGeom prst="rect">
            <a:avLst/>
          </a:prstGeom>
        </p:spPr>
      </p:pic>
    </p:spTree>
    <p:extLst>
      <p:ext uri="{BB962C8B-B14F-4D97-AF65-F5344CB8AC3E}">
        <p14:creationId xmlns:p14="http://schemas.microsoft.com/office/powerpoint/2010/main" val="409904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EBBC4894-972B-4B2E-9EF9-938E9C8D24EE}"/>
              </a:ext>
            </a:extLst>
          </p:cNvPr>
          <p:cNvSpPr>
            <a:spLocks noGrp="1"/>
          </p:cNvSpPr>
          <p:nvPr>
            <p:ph type="title"/>
          </p:nvPr>
        </p:nvSpPr>
        <p:spPr/>
        <p:txBody>
          <a:bodyPr/>
          <a:lstStyle/>
          <a:p>
            <a:r>
              <a:rPr lang="tr-TR" dirty="0"/>
              <a:t>Çevre Bilimleri ve İklim Değişikliği</a:t>
            </a:r>
          </a:p>
        </p:txBody>
      </p:sp>
      <p:sp>
        <p:nvSpPr>
          <p:cNvPr id="3" name="İçerik Yer Tutucusu 2">
            <a:extLst>
              <a:ext uri="{FF2B5EF4-FFF2-40B4-BE49-F238E27FC236}">
                <a16:creationId xmlns:a16="http://schemas.microsoft.com/office/drawing/2014/main" xmlns="" id="{05AE10F2-68E4-44C5-B274-CBA468EFFA1B}"/>
              </a:ext>
            </a:extLst>
          </p:cNvPr>
          <p:cNvSpPr>
            <a:spLocks noGrp="1"/>
          </p:cNvSpPr>
          <p:nvPr>
            <p:ph idx="1"/>
          </p:nvPr>
        </p:nvSpPr>
        <p:spPr>
          <a:xfrm>
            <a:off x="404445" y="1837592"/>
            <a:ext cx="6207369" cy="3851031"/>
          </a:xfrm>
        </p:spPr>
        <p:txBody>
          <a:bodyPr>
            <a:normAutofit lnSpcReduction="10000"/>
          </a:bodyPr>
          <a:lstStyle/>
          <a:p>
            <a:r>
              <a:rPr lang="tr-TR" dirty="0"/>
              <a:t>Başta Çevre Mühendisliği Bölümü, Çevre Araştırma ve Uygulama Merkezi (ÇEVMER), Su Kaynakları Yönetimi ve Su Kaynaklı Doğal Afetlerin Kontrolü Araştırma ve Uygulama Merkezi (SUMER) ve Sürdürülebilirlik Ofisi olmak üzere bu sektör üzerinde yoğun çalışmaları olan Üniversitemiz, Yükseköğretim Kurulu Başkanlığı tarafından bu sektörle eşleştirilmiştir.</a:t>
            </a:r>
          </a:p>
        </p:txBody>
      </p:sp>
      <p:sp>
        <p:nvSpPr>
          <p:cNvPr id="4" name="Slayt Numarası Yer Tutucusu 3">
            <a:extLst>
              <a:ext uri="{FF2B5EF4-FFF2-40B4-BE49-F238E27FC236}">
                <a16:creationId xmlns:a16="http://schemas.microsoft.com/office/drawing/2014/main" xmlns="" id="{C3A8439A-ECCD-45A8-8AFC-BBA864E8F425}"/>
              </a:ext>
            </a:extLst>
          </p:cNvPr>
          <p:cNvSpPr>
            <a:spLocks noGrp="1"/>
          </p:cNvSpPr>
          <p:nvPr>
            <p:ph type="sldNum" sz="quarter" idx="12"/>
          </p:nvPr>
        </p:nvSpPr>
        <p:spPr/>
        <p:txBody>
          <a:bodyPr/>
          <a:lstStyle/>
          <a:p>
            <a:fld id="{CF8EA236-263A-8E4B-A919-97FD95326A6F}" type="slidenum">
              <a:rPr lang="tr-TR" smtClean="0"/>
              <a:t>7</a:t>
            </a:fld>
            <a:endParaRPr lang="tr-TR"/>
          </a:p>
        </p:txBody>
      </p:sp>
      <p:pic>
        <p:nvPicPr>
          <p:cNvPr id="6" name="Resim 5">
            <a:extLst>
              <a:ext uri="{FF2B5EF4-FFF2-40B4-BE49-F238E27FC236}">
                <a16:creationId xmlns:a16="http://schemas.microsoft.com/office/drawing/2014/main" xmlns="" id="{C670981A-CAD5-4AA1-9AE9-0CD23AD8C4E8}"/>
              </a:ext>
            </a:extLst>
          </p:cNvPr>
          <p:cNvPicPr>
            <a:picLocks noChangeAspect="1"/>
          </p:cNvPicPr>
          <p:nvPr/>
        </p:nvPicPr>
        <p:blipFill>
          <a:blip r:embed="rId2"/>
          <a:stretch>
            <a:fillRect/>
          </a:stretch>
        </p:blipFill>
        <p:spPr>
          <a:xfrm>
            <a:off x="6687585" y="2159733"/>
            <a:ext cx="4666215" cy="2607785"/>
          </a:xfrm>
          <a:prstGeom prst="rect">
            <a:avLst/>
          </a:prstGeom>
        </p:spPr>
      </p:pic>
    </p:spTree>
    <p:extLst>
      <p:ext uri="{BB962C8B-B14F-4D97-AF65-F5344CB8AC3E}">
        <p14:creationId xmlns:p14="http://schemas.microsoft.com/office/powerpoint/2010/main" val="353396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230C8F9E-529D-4BBC-970C-91E82CAA9FA7}"/>
              </a:ext>
            </a:extLst>
          </p:cNvPr>
          <p:cNvSpPr>
            <a:spLocks noGrp="1"/>
          </p:cNvSpPr>
          <p:nvPr>
            <p:ph type="title"/>
          </p:nvPr>
        </p:nvSpPr>
        <p:spPr>
          <a:xfrm>
            <a:off x="776654" y="365125"/>
            <a:ext cx="8317089" cy="1325563"/>
          </a:xfrm>
        </p:spPr>
        <p:txBody>
          <a:bodyPr/>
          <a:lstStyle/>
          <a:p>
            <a:r>
              <a:rPr lang="tr-TR" dirty="0"/>
              <a:t>Çevre Bilimleri ve İklim Değişikliği</a:t>
            </a:r>
          </a:p>
        </p:txBody>
      </p:sp>
      <p:sp>
        <p:nvSpPr>
          <p:cNvPr id="4" name="Slayt Numarası Yer Tutucusu 3">
            <a:extLst>
              <a:ext uri="{FF2B5EF4-FFF2-40B4-BE49-F238E27FC236}">
                <a16:creationId xmlns:a16="http://schemas.microsoft.com/office/drawing/2014/main" xmlns="" id="{D4CD011B-DC7E-4DE7-BFCA-20189576BA93}"/>
              </a:ext>
            </a:extLst>
          </p:cNvPr>
          <p:cNvSpPr>
            <a:spLocks noGrp="1"/>
          </p:cNvSpPr>
          <p:nvPr>
            <p:ph type="sldNum" sz="quarter" idx="12"/>
          </p:nvPr>
        </p:nvSpPr>
        <p:spPr/>
        <p:txBody>
          <a:bodyPr/>
          <a:lstStyle/>
          <a:p>
            <a:fld id="{CF8EA236-263A-8E4B-A919-97FD95326A6F}" type="slidenum">
              <a:rPr lang="tr-TR" smtClean="0"/>
              <a:t>8</a:t>
            </a:fld>
            <a:endParaRPr lang="tr-TR"/>
          </a:p>
        </p:txBody>
      </p:sp>
      <p:sp>
        <p:nvSpPr>
          <p:cNvPr id="5" name="İçerik Yer Tutucusu 2">
            <a:extLst>
              <a:ext uri="{FF2B5EF4-FFF2-40B4-BE49-F238E27FC236}">
                <a16:creationId xmlns:a16="http://schemas.microsoft.com/office/drawing/2014/main" xmlns="" id="{E1FC3411-1766-42D4-A237-4912660FF819}"/>
              </a:ext>
            </a:extLst>
          </p:cNvPr>
          <p:cNvSpPr txBox="1">
            <a:spLocks/>
          </p:cNvSpPr>
          <p:nvPr/>
        </p:nvSpPr>
        <p:spPr>
          <a:xfrm>
            <a:off x="451337" y="1808098"/>
            <a:ext cx="7505699" cy="35872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Çevre Bilimleri ve İklim Değişikliği sektöründeki en önemli projelerimizden biri Rektörümüz </a:t>
            </a:r>
            <a:r>
              <a:rPr lang="tr-TR" dirty="0" err="1"/>
              <a:t>Prof.Dr</a:t>
            </a:r>
            <a:r>
              <a:rPr lang="tr-TR" dirty="0"/>
              <a:t>. Nükhet </a:t>
            </a:r>
            <a:r>
              <a:rPr lang="tr-TR" dirty="0" err="1"/>
              <a:t>HOTAR’ın</a:t>
            </a:r>
            <a:r>
              <a:rPr lang="tr-TR" dirty="0"/>
              <a:t> </a:t>
            </a:r>
            <a:r>
              <a:rPr lang="tr-TR" dirty="0">
                <a:ea typeface="Tahoma" panose="020B0604030504040204" pitchFamily="34" charset="0"/>
                <a:cs typeface="Tahoma" panose="020B0604030504040204" pitchFamily="34" charset="0"/>
              </a:rPr>
              <a:t>yürütücülüğünü yaptığı «</a:t>
            </a:r>
            <a:r>
              <a:rPr lang="tr-TR" dirty="0"/>
              <a:t>Etkin Eğitim Süreçlerinde Sürdürülebilir Meta Sınıf Model</a:t>
            </a:r>
            <a:r>
              <a:rPr lang="tr-TR" dirty="0">
                <a:ea typeface="Tahoma" panose="020B0604030504040204" pitchFamily="34" charset="0"/>
                <a:cs typeface="Tahoma" panose="020B0604030504040204" pitchFamily="34" charset="0"/>
              </a:rPr>
              <a:t>» isimli projedir.</a:t>
            </a:r>
          </a:p>
          <a:p>
            <a:r>
              <a:rPr lang="tr-TR" dirty="0">
                <a:ea typeface="Tahoma" panose="020B0604030504040204" pitchFamily="34" charset="0"/>
                <a:cs typeface="Tahoma" panose="020B0604030504040204" pitchFamily="34" charset="0"/>
              </a:rPr>
              <a:t>940.697,38₺ bütçesiyle </a:t>
            </a:r>
            <a:r>
              <a:rPr lang="tr-TR" dirty="0"/>
              <a:t>Proje, İktisadi ve İdari Bilimler Fakültesi ve DEÜZEM bünyelerinde sürdürülmektedir.</a:t>
            </a:r>
            <a:endParaRPr lang="tr-TR" dirty="0">
              <a:solidFill>
                <a:srgbClr val="000000"/>
              </a:solidFill>
              <a:ea typeface="Tahoma" panose="020B0604030504040204" pitchFamily="34" charset="0"/>
              <a:cs typeface="Tahoma" panose="020B0604030504040204" pitchFamily="34" charset="0"/>
            </a:endParaRPr>
          </a:p>
          <a:p>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tr-TR" dirty="0"/>
          </a:p>
        </p:txBody>
      </p:sp>
      <p:pic>
        <p:nvPicPr>
          <p:cNvPr id="10" name="Resim 9">
            <a:extLst>
              <a:ext uri="{FF2B5EF4-FFF2-40B4-BE49-F238E27FC236}">
                <a16:creationId xmlns:a16="http://schemas.microsoft.com/office/drawing/2014/main" xmlns="" id="{D0C4ED1E-B09E-4890-8899-ABA000A12581}"/>
              </a:ext>
            </a:extLst>
          </p:cNvPr>
          <p:cNvPicPr>
            <a:picLocks noChangeAspect="1"/>
          </p:cNvPicPr>
          <p:nvPr/>
        </p:nvPicPr>
        <p:blipFill rotWithShape="1">
          <a:blip r:embed="rId2"/>
          <a:srcRect t="16487"/>
          <a:stretch/>
        </p:blipFill>
        <p:spPr>
          <a:xfrm>
            <a:off x="8258908" y="2275649"/>
            <a:ext cx="3311769" cy="2765778"/>
          </a:xfrm>
          <a:prstGeom prst="rect">
            <a:avLst/>
          </a:prstGeom>
        </p:spPr>
      </p:pic>
    </p:spTree>
    <p:extLst>
      <p:ext uri="{BB962C8B-B14F-4D97-AF65-F5344CB8AC3E}">
        <p14:creationId xmlns:p14="http://schemas.microsoft.com/office/powerpoint/2010/main" val="14809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xmlns="" id="{D4708A77-1467-4569-8216-1C0A9207FD60}"/>
              </a:ext>
            </a:extLst>
          </p:cNvPr>
          <p:cNvSpPr>
            <a:spLocks noGrp="1"/>
          </p:cNvSpPr>
          <p:nvPr>
            <p:ph type="sldNum" sz="quarter" idx="12"/>
          </p:nvPr>
        </p:nvSpPr>
        <p:spPr/>
        <p:txBody>
          <a:bodyPr/>
          <a:lstStyle/>
          <a:p>
            <a:fld id="{CF8EA236-263A-8E4B-A919-97FD95326A6F}" type="slidenum">
              <a:rPr lang="tr-TR" smtClean="0"/>
              <a:t>9</a:t>
            </a:fld>
            <a:endParaRPr lang="tr-TR"/>
          </a:p>
        </p:txBody>
      </p:sp>
      <p:sp>
        <p:nvSpPr>
          <p:cNvPr id="7" name="Unvan 1">
            <a:extLst>
              <a:ext uri="{FF2B5EF4-FFF2-40B4-BE49-F238E27FC236}">
                <a16:creationId xmlns:a16="http://schemas.microsoft.com/office/drawing/2014/main" xmlns="" id="{58034412-37DD-4D0C-8CD0-F9C7A458F727}"/>
              </a:ext>
            </a:extLst>
          </p:cNvPr>
          <p:cNvSpPr txBox="1">
            <a:spLocks/>
          </p:cNvSpPr>
          <p:nvPr/>
        </p:nvSpPr>
        <p:spPr>
          <a:xfrm>
            <a:off x="700454" y="516304"/>
            <a:ext cx="83170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tr-TR" dirty="0"/>
              <a:t>Çevre Bilimleri ve İklim Değişikliği</a:t>
            </a:r>
          </a:p>
        </p:txBody>
      </p:sp>
      <p:sp>
        <p:nvSpPr>
          <p:cNvPr id="8" name="İçerik Yer Tutucusu 2">
            <a:extLst>
              <a:ext uri="{FF2B5EF4-FFF2-40B4-BE49-F238E27FC236}">
                <a16:creationId xmlns:a16="http://schemas.microsoft.com/office/drawing/2014/main" xmlns="" id="{EF7A7ED0-D749-4581-94D5-9B69BF45968B}"/>
              </a:ext>
            </a:extLst>
          </p:cNvPr>
          <p:cNvSpPr txBox="1">
            <a:spLocks/>
          </p:cNvSpPr>
          <p:nvPr/>
        </p:nvSpPr>
        <p:spPr>
          <a:xfrm>
            <a:off x="231530" y="1577293"/>
            <a:ext cx="7655170" cy="3935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a:latin typeface="Tahoma" panose="020B0604030504040204" pitchFamily="34" charset="0"/>
              <a:ea typeface="Tahoma" panose="020B0604030504040204" pitchFamily="34" charset="0"/>
              <a:cs typeface="Tahoma" panose="020B0604030504040204" pitchFamily="34" charset="0"/>
            </a:endParaRPr>
          </a:p>
          <a:p>
            <a:r>
              <a:rPr lang="tr-TR" dirty="0">
                <a:ea typeface="Tahoma" panose="020B0604030504040204" pitchFamily="34" charset="0"/>
                <a:cs typeface="Tahoma" panose="020B0604030504040204" pitchFamily="34" charset="0"/>
              </a:rPr>
              <a:t>Çevre Bilimleri ve İklim Değişikliği başlıklı öncelikli sektörümüz kapsamında, Prof. Dr. Görkem AKINCI yürütücülüğünde sürdürülen «İklim Değişikliğine Uyum Kapsamında Toprak Sağlığı Araştırmaları Canlı Laboratuvarı (</a:t>
            </a:r>
            <a:r>
              <a:rPr lang="tr-TR" dirty="0" err="1">
                <a:ea typeface="Tahoma" panose="020B0604030504040204" pitchFamily="34" charset="0"/>
                <a:cs typeface="Tahoma" panose="020B0604030504040204" pitchFamily="34" charset="0"/>
              </a:rPr>
              <a:t>LivingLab</a:t>
            </a:r>
            <a:r>
              <a:rPr lang="tr-TR" dirty="0">
                <a:ea typeface="Tahoma" panose="020B0604030504040204" pitchFamily="34" charset="0"/>
                <a:cs typeface="Tahoma" panose="020B0604030504040204" pitchFamily="34" charset="0"/>
              </a:rPr>
              <a:t>)» projesi 533.743,50₺ bütçesi ile Bilim ve Teknoloji Uygulama ve Araştırma Merkezi bünyesinde devam etmektedir.</a:t>
            </a:r>
          </a:p>
          <a:p>
            <a:endParaRPr lang="tr-TR" dirty="0"/>
          </a:p>
        </p:txBody>
      </p:sp>
      <p:pic>
        <p:nvPicPr>
          <p:cNvPr id="12" name="Resim 11">
            <a:extLst>
              <a:ext uri="{FF2B5EF4-FFF2-40B4-BE49-F238E27FC236}">
                <a16:creationId xmlns:a16="http://schemas.microsoft.com/office/drawing/2014/main" xmlns="" id="{D80BD549-0A4B-4089-BAB4-3189D279E829}"/>
              </a:ext>
            </a:extLst>
          </p:cNvPr>
          <p:cNvPicPr>
            <a:picLocks noChangeAspect="1"/>
          </p:cNvPicPr>
          <p:nvPr/>
        </p:nvPicPr>
        <p:blipFill>
          <a:blip r:embed="rId2"/>
          <a:stretch>
            <a:fillRect/>
          </a:stretch>
        </p:blipFill>
        <p:spPr>
          <a:xfrm>
            <a:off x="8301770" y="1935241"/>
            <a:ext cx="2978762" cy="3404300"/>
          </a:xfrm>
          <a:prstGeom prst="rect">
            <a:avLst/>
          </a:prstGeom>
        </p:spPr>
      </p:pic>
    </p:spTree>
    <p:extLst>
      <p:ext uri="{BB962C8B-B14F-4D97-AF65-F5344CB8AC3E}">
        <p14:creationId xmlns:p14="http://schemas.microsoft.com/office/powerpoint/2010/main" val="391699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DEU_1 1">
      <a:dk1>
        <a:srgbClr val="000000"/>
      </a:dk1>
      <a:lt1>
        <a:srgbClr val="FFFFFF"/>
      </a:lt1>
      <a:dk2>
        <a:srgbClr val="44546A"/>
      </a:dk2>
      <a:lt2>
        <a:srgbClr val="E7E6E6"/>
      </a:lt2>
      <a:accent1>
        <a:srgbClr val="015092"/>
      </a:accent1>
      <a:accent2>
        <a:srgbClr val="4470C3"/>
      </a:accent2>
      <a:accent3>
        <a:srgbClr val="2FB2E4"/>
      </a:accent3>
      <a:accent4>
        <a:srgbClr val="70CEF2"/>
      </a:accent4>
      <a:accent5>
        <a:srgbClr val="97D9F5"/>
      </a:accent5>
      <a:accent6>
        <a:srgbClr val="007BAF"/>
      </a:accent6>
      <a:hlink>
        <a:srgbClr val="2252A1"/>
      </a:hlink>
      <a:folHlink>
        <a:srgbClr val="00A8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3934</TotalTime>
  <Words>1296</Words>
  <Application>Microsoft Office PowerPoint</Application>
  <PresentationFormat>Geniş ekran</PresentationFormat>
  <Paragraphs>120</Paragraphs>
  <Slides>28</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28</vt:i4>
      </vt:variant>
    </vt:vector>
  </HeadingPairs>
  <TitlesOfParts>
    <vt:vector size="35" baseType="lpstr">
      <vt:lpstr>Arial</vt:lpstr>
      <vt:lpstr>Calibri</vt:lpstr>
      <vt:lpstr>Calibri </vt:lpstr>
      <vt:lpstr>Calibri Light</vt:lpstr>
      <vt:lpstr>Calibri Light </vt:lpstr>
      <vt:lpstr>Tahoma</vt:lpstr>
      <vt:lpstr>Office Theme</vt:lpstr>
      <vt:lpstr>DOKUZ EYLÜL ÜNİVERSİTESİ ÖNCELİKLİ SEKTÖRLER</vt:lpstr>
      <vt:lpstr>Sualtı Arkeolojisi </vt:lpstr>
      <vt:lpstr>PowerPoint Sunusu</vt:lpstr>
      <vt:lpstr>Başta İktisadi ve İdari Bilimler Fakültesi ile İşletme Fakültesi öğretim üyelerimiz olmak üzere DEÜ İktisat alanında çalışan oldukça zengin bir araştırmacı havuzuna sahiptir.</vt:lpstr>
      <vt:lpstr>PowerPoint Sunusu</vt:lpstr>
      <vt:lpstr>İktisat /  Çevre Bilimleri ve İklim Değişikliği</vt:lpstr>
      <vt:lpstr>Çevre Bilimleri ve İklim Değişikliği</vt:lpstr>
      <vt:lpstr>Çevre Bilimleri ve İklim Değişikliği</vt:lpstr>
      <vt:lpstr>PowerPoint Sunusu</vt:lpstr>
      <vt:lpstr>Çevre Bilimleri ve İklim Değişikliği</vt:lpstr>
      <vt:lpstr>Çevre Bilimleri ve İklim Değişikliği</vt:lpstr>
      <vt:lpstr>Çevre Bilimleri ve İklim Değişikliği</vt:lpstr>
      <vt:lpstr>Çevre Bilimleri ve İklim Değişikliği</vt:lpstr>
      <vt:lpstr>Biyomedikal Ekipman Teknolojileri / Çevre Bilimleri ve İklim Değişikliği</vt:lpstr>
      <vt:lpstr>Biyomedikal Ekipman Teknolojileri</vt:lpstr>
      <vt:lpstr>Biyomedikal Ekipman Teknolojileri</vt:lpstr>
      <vt:lpstr>Biyomedikal Ekipman Teknolojileri / Tıbbi Tanı Kitleri</vt:lpstr>
      <vt:lpstr>Akışkan Gücü Dinamiği ve Akışkan Makineleri / Çevre Bilimleri ve İklim Değişikliği</vt:lpstr>
      <vt:lpstr>PowerPoint Sunusu</vt:lpstr>
      <vt:lpstr>Deprem Çalışmaları</vt:lpstr>
      <vt:lpstr>Deprem Çalışmaları</vt:lpstr>
      <vt:lpstr>Deprem Çalışmaları</vt:lpstr>
      <vt:lpstr>Onkoloji /  Tıbbi Tanı Kitleri</vt:lpstr>
      <vt:lpstr>Onkoloji</vt:lpstr>
      <vt:lpstr>Onkoloji</vt:lpstr>
      <vt:lpstr>Onkoloji</vt:lpstr>
      <vt:lpstr>PowerPoint Sunusu</vt:lpstr>
      <vt:lpstr>Enerji Depolama</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Deniz Kuru</dc:creator>
  <cp:keywords/>
  <dc:description/>
  <cp:lastModifiedBy>Berkan Erduğan</cp:lastModifiedBy>
  <cp:revision>164</cp:revision>
  <dcterms:created xsi:type="dcterms:W3CDTF">2019-09-12T13:37:31Z</dcterms:created>
  <dcterms:modified xsi:type="dcterms:W3CDTF">2023-08-08T06:41:11Z</dcterms:modified>
  <cp:category/>
</cp:coreProperties>
</file>