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8" r:id="rId1"/>
  </p:sldMasterIdLst>
  <p:notesMasterIdLst>
    <p:notesMasterId r:id="rId44"/>
  </p:notesMasterIdLst>
  <p:handoutMasterIdLst>
    <p:handoutMasterId r:id="rId45"/>
  </p:handoutMasterIdLst>
  <p:sldIdLst>
    <p:sldId id="256" r:id="rId2"/>
    <p:sldId id="626" r:id="rId3"/>
    <p:sldId id="665" r:id="rId4"/>
    <p:sldId id="684" r:id="rId5"/>
    <p:sldId id="630" r:id="rId6"/>
    <p:sldId id="685" r:id="rId7"/>
    <p:sldId id="682" r:id="rId8"/>
    <p:sldId id="673" r:id="rId9"/>
    <p:sldId id="674" r:id="rId10"/>
    <p:sldId id="675" r:id="rId11"/>
    <p:sldId id="676" r:id="rId12"/>
    <p:sldId id="683" r:id="rId13"/>
    <p:sldId id="680" r:id="rId14"/>
    <p:sldId id="647" r:id="rId15"/>
    <p:sldId id="634" r:id="rId16"/>
    <p:sldId id="646" r:id="rId17"/>
    <p:sldId id="624" r:id="rId18"/>
    <p:sldId id="642" r:id="rId19"/>
    <p:sldId id="559" r:id="rId20"/>
    <p:sldId id="648" r:id="rId21"/>
    <p:sldId id="571" r:id="rId22"/>
    <p:sldId id="659" r:id="rId23"/>
    <p:sldId id="651" r:id="rId24"/>
    <p:sldId id="654" r:id="rId25"/>
    <p:sldId id="655" r:id="rId26"/>
    <p:sldId id="660" r:id="rId27"/>
    <p:sldId id="661" r:id="rId28"/>
    <p:sldId id="656" r:id="rId29"/>
    <p:sldId id="662" r:id="rId30"/>
    <p:sldId id="573" r:id="rId31"/>
    <p:sldId id="663" r:id="rId32"/>
    <p:sldId id="567" r:id="rId33"/>
    <p:sldId id="664" r:id="rId34"/>
    <p:sldId id="574" r:id="rId35"/>
    <p:sldId id="672" r:id="rId36"/>
    <p:sldId id="667" r:id="rId37"/>
    <p:sldId id="668" r:id="rId38"/>
    <p:sldId id="669" r:id="rId39"/>
    <p:sldId id="670" r:id="rId40"/>
    <p:sldId id="671" r:id="rId41"/>
    <p:sldId id="666" r:id="rId42"/>
    <p:sldId id="625" r:id="rId43"/>
  </p:sldIdLst>
  <p:sldSz cx="9144000" cy="6858000" type="screen4x3"/>
  <p:notesSz cx="6797675" cy="9926638"/>
  <p:defaultTextStyle>
    <a:defPPr>
      <a:defRPr lang="en-US"/>
    </a:defPPr>
    <a:lvl1pPr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1pPr>
    <a:lvl2pPr marL="4572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2pPr>
    <a:lvl3pPr marL="9144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3pPr>
    <a:lvl4pPr marL="13716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4pPr>
    <a:lvl5pPr marL="18288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66763A"/>
    <a:srgbClr val="7F9248"/>
    <a:srgbClr val="996633"/>
    <a:srgbClr val="33CC33"/>
    <a:srgbClr val="B5950B"/>
    <a:srgbClr val="EBF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521D4DC-D892-4041-9822-45165A3D9AA4}" type="datetimeFigureOut">
              <a:rPr lang="tr-TR"/>
              <a:pPr>
                <a:defRPr/>
              </a:pPr>
              <a:t>4.10.2021</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3F12B8D-4377-45B4-9AEC-93CCC7A0D137}" type="slidenum">
              <a:rPr lang="tr-TR"/>
              <a:pPr>
                <a:defRPr/>
              </a:pPr>
              <a:t>‹#›</a:t>
            </a:fld>
            <a:endParaRPr lang="tr-TR"/>
          </a:p>
        </p:txBody>
      </p:sp>
    </p:spTree>
    <p:extLst>
      <p:ext uri="{BB962C8B-B14F-4D97-AF65-F5344CB8AC3E}">
        <p14:creationId xmlns:p14="http://schemas.microsoft.com/office/powerpoint/2010/main" val="103640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1219D9-953B-4952-80D4-19763E2F5A33}" type="datetimeFigureOut">
              <a:rPr lang="tr-TR" smtClean="0"/>
              <a:t>4.10.2021</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CDC5C9A-D66F-4185-BEF4-D307A28699E8}" type="slidenum">
              <a:rPr lang="tr-TR" smtClean="0"/>
              <a:t>‹#›</a:t>
            </a:fld>
            <a:endParaRPr lang="tr-TR"/>
          </a:p>
        </p:txBody>
      </p:sp>
    </p:spTree>
    <p:extLst>
      <p:ext uri="{BB962C8B-B14F-4D97-AF65-F5344CB8AC3E}">
        <p14:creationId xmlns:p14="http://schemas.microsoft.com/office/powerpoint/2010/main" val="23316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CDC5C9A-D66F-4185-BEF4-D307A28699E8}" type="slidenum">
              <a:rPr lang="tr-TR" smtClean="0"/>
              <a:t>19</a:t>
            </a:fld>
            <a:endParaRPr lang="tr-TR"/>
          </a:p>
        </p:txBody>
      </p:sp>
    </p:spTree>
    <p:extLst>
      <p:ext uri="{BB962C8B-B14F-4D97-AF65-F5344CB8AC3E}">
        <p14:creationId xmlns:p14="http://schemas.microsoft.com/office/powerpoint/2010/main" val="485047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a:defRPr/>
            </a:pPr>
            <a:endParaRPr lang="tr-T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defRPr/>
            </a:pPr>
            <a:endParaRPr lang="tr-T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pPr>
              <a:defRPr/>
            </a:pPr>
            <a:fld id="{D0A3654C-4148-4E14-A0A7-6E4A7A9F36F8}" type="slidenum">
              <a:rPr lang="tr-TR" smtClean="0"/>
              <a:pPr>
                <a:defRPr/>
              </a:pPr>
              <a:t>‹#›</a:t>
            </a:fld>
            <a:endParaRPr lang="tr-T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7369BF0-1AD4-45B1-A5B6-EE0ADE09C85F}"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7AFBA66-8A10-4278-9ECF-B0A1D21B5607}"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28472A7-05E0-4C35-AD45-5E55672122B8}"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880385D-C13C-48CE-8C62-B82E2617A76C}"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D53A77E-E7A6-4A35-9321-8E65EB9911B9}" type="slidenum">
              <a:rPr lang="tr-TR" smtClean="0"/>
              <a:pPr>
                <a:defRPr/>
              </a:pPr>
              <a:t>‹#›</a:t>
            </a:fld>
            <a:endParaRPr lang="tr-TR"/>
          </a:p>
        </p:txBody>
      </p:sp>
      <p:sp>
        <p:nvSpPr>
          <p:cNvPr id="9" name="Content Placeholder 8"/>
          <p:cNvSpPr>
            <a:spLocks noGrp="1"/>
          </p:cNvSpPr>
          <p:nvPr>
            <p:ph sz="quarter" idx="13"/>
          </p:nvPr>
        </p:nvSpPr>
        <p:spPr>
          <a:xfrm>
            <a:off x="841248" y="2039112"/>
            <a:ext cx="3657600" cy="39502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3D560665-99B1-4F75-8F1F-67151775BEFB}" type="slidenum">
              <a:rPr lang="tr-TR" smtClean="0"/>
              <a:pPr>
                <a:defRPr/>
              </a:pPr>
              <a:t>‹#›</a:t>
            </a:fld>
            <a:endParaRPr lang="tr-T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5AAF53F1-E6ED-486A-B299-10048F5EE517}"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4CC53DD3-E396-4CF7-930A-B51F43CC9317}"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7A64383-46CA-4670-8400-4579F0809CAC}"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6F45E66-47C9-4E68-B7E0-D2FF34945F9B}"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endParaRPr lang="tr-T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tr-T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B46DE566-3E86-4382-AD4F-A791630F2A01}"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apsis.marmara.edu.t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vesis.gazi.edu.tr/" TargetMode="External"/><Relationship Id="rId2" Type="http://schemas.openxmlformats.org/officeDocument/2006/relationships/hyperlink" Target="http://avesis.inonu.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347863" y="3523257"/>
            <a:ext cx="4968553" cy="1176158"/>
          </a:xfrm>
          <a:prstGeom prst="rect">
            <a:avLst/>
          </a:prstGeom>
          <a:extLst/>
        </p:spPr>
        <p:txBody>
          <a:bodyPr vert="horz" lIns="91440" tIns="45720" rIns="91440" bIns="45720" rtlCol="0" anchor="b">
            <a:norm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2000" dirty="0">
                <a:solidFill>
                  <a:schemeClr val="tx1"/>
                </a:solidFill>
                <a:effectLst/>
              </a:rPr>
              <a:t>BAP Koordinasyon Birimi</a:t>
            </a:r>
          </a:p>
          <a:p>
            <a:pPr fontAlgn="auto">
              <a:spcAft>
                <a:spcPts val="0"/>
              </a:spcAft>
              <a:buClrTx/>
              <a:buSzTx/>
              <a:buFontTx/>
              <a:defRPr/>
            </a:pPr>
            <a:r>
              <a:rPr lang="tr-TR" sz="2000" dirty="0">
                <a:solidFill>
                  <a:schemeClr val="tx1"/>
                </a:solidFill>
                <a:effectLst/>
              </a:rPr>
              <a:t>ve</a:t>
            </a:r>
          </a:p>
          <a:p>
            <a:pPr fontAlgn="auto">
              <a:spcAft>
                <a:spcPts val="0"/>
              </a:spcAft>
              <a:buClrTx/>
              <a:buSzTx/>
              <a:buFontTx/>
              <a:defRPr/>
            </a:pPr>
            <a:r>
              <a:rPr lang="tr-TR" sz="2000" dirty="0">
                <a:solidFill>
                  <a:schemeClr val="tx1"/>
                </a:solidFill>
                <a:effectLst/>
              </a:rPr>
              <a:t>Projelere Yönelik Süreçler</a:t>
            </a:r>
            <a:endParaRPr lang="tr-TR" sz="2000" dirty="0">
              <a:solidFill>
                <a:srgbClr val="002060"/>
              </a:solidFill>
            </a:endParaRPr>
          </a:p>
        </p:txBody>
      </p:sp>
      <p:sp>
        <p:nvSpPr>
          <p:cNvPr id="7" name="Rectangle 2"/>
          <p:cNvSpPr txBox="1">
            <a:spLocks noChangeArrowheads="1"/>
          </p:cNvSpPr>
          <p:nvPr/>
        </p:nvSpPr>
        <p:spPr>
          <a:xfrm>
            <a:off x="3618433" y="5085184"/>
            <a:ext cx="4176464" cy="374959"/>
          </a:xfrm>
          <a:prstGeom prst="rect">
            <a:avLst/>
          </a:prstGeom>
          <a:extLst/>
        </p:spPr>
        <p:txBody>
          <a:bodyPr vert="horz" lIns="91440" tIns="45720" rIns="91440" bIns="45720" rtlCol="0" anchor="b">
            <a:no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1600" dirty="0">
                <a:solidFill>
                  <a:schemeClr val="tx1"/>
                </a:solidFill>
                <a:effectLst/>
              </a:rPr>
              <a:t>Ekim 2021</a:t>
            </a:r>
            <a:endParaRPr lang="tr-TR" sz="1600" dirty="0">
              <a:solidFill>
                <a:srgbClr val="002060"/>
              </a:solidFill>
            </a:endParaRPr>
          </a:p>
        </p:txBody>
      </p:sp>
      <p:grpSp>
        <p:nvGrpSpPr>
          <p:cNvPr id="5" name="Group 2"/>
          <p:cNvGrpSpPr>
            <a:grpSpLocks/>
          </p:cNvGrpSpPr>
          <p:nvPr/>
        </p:nvGrpSpPr>
        <p:grpSpPr bwMode="auto">
          <a:xfrm>
            <a:off x="6804248" y="836712"/>
            <a:ext cx="1360487" cy="1147763"/>
            <a:chOff x="8372" y="2886"/>
            <a:chExt cx="2143" cy="1807"/>
          </a:xfrm>
        </p:grpSpPr>
        <p:sp>
          <p:nvSpPr>
            <p:cNvPr id="8"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grpSp>
      <p:sp>
        <p:nvSpPr>
          <p:cNvPr id="2" name="Rectangle 2">
            <a:extLst>
              <a:ext uri="{FF2B5EF4-FFF2-40B4-BE49-F238E27FC236}">
                <a16:creationId xmlns:a16="http://schemas.microsoft.com/office/drawing/2014/main" xmlns="" id="{40E3CC29-D14F-4B39-8CFF-386484D9162C}"/>
              </a:ext>
            </a:extLst>
          </p:cNvPr>
          <p:cNvSpPr>
            <a:spLocks noChangeArrowheads="1"/>
          </p:cNvSpPr>
          <p:nvPr/>
        </p:nvSpPr>
        <p:spPr bwMode="auto">
          <a:xfrm>
            <a:off x="683568" y="40770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5" name="Picture 1">
            <a:extLst>
              <a:ext uri="{FF2B5EF4-FFF2-40B4-BE49-F238E27FC236}">
                <a16:creationId xmlns:a16="http://schemas.microsoft.com/office/drawing/2014/main" xmlns="" id="{79182801-EA8C-4A38-A52F-0A3DFCE83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569158"/>
            <a:ext cx="900113" cy="90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lnSpcReduction="10000"/>
          </a:bodyPr>
          <a:lstStyle/>
          <a:p>
            <a:pPr>
              <a:lnSpc>
                <a:spcPct val="150000"/>
              </a:lnSpc>
            </a:pPr>
            <a:r>
              <a:rPr lang="tr-TR" sz="1600" b="1" dirty="0">
                <a:latin typeface="Arial" charset="0"/>
                <a:cs typeface="Arial" charset="0"/>
              </a:rPr>
              <a:t>Etik Kurul Onay Belgesi: </a:t>
            </a:r>
            <a:r>
              <a:rPr lang="tr-TR" sz="1600" dirty="0">
                <a:latin typeface="Arial" charset="0"/>
                <a:cs typeface="Arial" charset="0"/>
              </a:rPr>
              <a:t>Proje konusu gerektiriyor ise Etik Kurul Onay Belgesinin sisteme yüklenmesi zorunludur</a:t>
            </a:r>
            <a:r>
              <a:rPr lang="tr-TR" sz="1600" dirty="0"/>
              <a:t>. </a:t>
            </a:r>
            <a:r>
              <a:rPr lang="tr-TR" sz="1600" dirty="0">
                <a:latin typeface="Arial" charset="0"/>
                <a:cs typeface="Arial" charset="0"/>
              </a:rPr>
              <a:t>. </a:t>
            </a:r>
          </a:p>
          <a:p>
            <a:pPr lvl="0"/>
            <a:endParaRPr lang="tr-TR" sz="1600" b="1" dirty="0">
              <a:latin typeface="Arial" charset="0"/>
              <a:cs typeface="Arial" charset="0"/>
            </a:endParaRPr>
          </a:p>
          <a:p>
            <a:pPr lvl="0"/>
            <a:r>
              <a:rPr lang="tr-TR" sz="1600" b="1" dirty="0">
                <a:latin typeface="Arial" charset="0"/>
                <a:cs typeface="Arial" charset="0"/>
              </a:rPr>
              <a:t>Kabul/Davet Yazısı: </a:t>
            </a:r>
            <a:r>
              <a:rPr lang="tr-TR" sz="1600" dirty="0">
                <a:latin typeface="Arial" charset="0"/>
                <a:cs typeface="Arial" charset="0"/>
              </a:rPr>
              <a:t>Araştırmanın belirli bir kısmının başka bir merkezde yürütüleceği projeler ve araştırma işbirliği içeren projeler için kabul veya davet yazısının sisteme yüklenmesi zorunludur. </a:t>
            </a:r>
          </a:p>
          <a:p>
            <a:pPr lvl="0"/>
            <a:endParaRPr lang="tr-TR" sz="1600" dirty="0">
              <a:latin typeface="Arial" charset="0"/>
              <a:cs typeface="Arial" charset="0"/>
            </a:endParaRPr>
          </a:p>
          <a:p>
            <a:pPr lvl="0"/>
            <a:r>
              <a:rPr lang="tr-TR" sz="1600" b="1" dirty="0">
                <a:latin typeface="Arial" charset="0"/>
                <a:cs typeface="Arial" charset="0"/>
              </a:rPr>
              <a:t>Proje Evrakları İle İlgili Detaylı Bilgi:</a:t>
            </a:r>
            <a:r>
              <a:rPr lang="tr-TR" sz="1600" dirty="0">
                <a:latin typeface="Arial" charset="0"/>
                <a:cs typeface="Arial" charset="0"/>
              </a:rPr>
              <a:t> Başvuru için yüklenmesi zorunlu olan belgeler ve kabul edilen destek talepleri için BAP Birimine teslim edilmesi gereken belgelere yönelik detaylı bilgi BAPSİS sisteminde </a:t>
            </a:r>
            <a:r>
              <a:rPr lang="tr-TR" sz="1600" b="1" u="sng" dirty="0">
                <a:latin typeface="Arial" charset="0"/>
                <a:cs typeface="Arial" charset="0"/>
              </a:rPr>
              <a:t>Yardım</a:t>
            </a:r>
            <a:r>
              <a:rPr lang="tr-TR" sz="1600" dirty="0">
                <a:latin typeface="Arial" charset="0"/>
                <a:cs typeface="Arial" charset="0"/>
              </a:rPr>
              <a:t> menüsü altında verilmiştir.</a:t>
            </a:r>
            <a:endParaRPr lang="tr-TR" sz="1600" b="1" dirty="0">
              <a:latin typeface="Arial" charset="0"/>
              <a:cs typeface="Arial" charset="0"/>
            </a:endParaRPr>
          </a:p>
          <a:p>
            <a:pPr lvl="0"/>
            <a:endParaRPr lang="tr-TR" sz="1600" dirty="0">
              <a:latin typeface="Arial" charset="0"/>
              <a:cs typeface="Arial" charset="0"/>
            </a:endParaRPr>
          </a:p>
          <a:p>
            <a:pPr lvl="0"/>
            <a:endParaRPr lang="tr-TR" sz="1600" dirty="0">
              <a:latin typeface="Arial" charset="0"/>
              <a:cs typeface="Arial" charset="0"/>
            </a:endParaRPr>
          </a:p>
          <a:p>
            <a:r>
              <a:rPr lang="tr-TR" sz="1600" dirty="0">
                <a:solidFill>
                  <a:srgbClr val="C00000"/>
                </a:solidFill>
                <a:latin typeface="Arial" charset="0"/>
                <a:cs typeface="Arial" charset="0"/>
              </a:rPr>
              <a:t>Rapor tarihi geçen veya süresi biten projeler sistem tarafından kontrol edilmekte ve </a:t>
            </a:r>
            <a:r>
              <a:rPr lang="tr-TR" sz="1600" u="sng" dirty="0">
                <a:solidFill>
                  <a:srgbClr val="C00000"/>
                </a:solidFill>
                <a:latin typeface="Arial" charset="0"/>
                <a:cs typeface="Arial" charset="0"/>
              </a:rPr>
              <a:t>zaman aşımı </a:t>
            </a:r>
            <a:r>
              <a:rPr lang="tr-TR" sz="1600" dirty="0">
                <a:solidFill>
                  <a:srgbClr val="C00000"/>
                </a:solidFill>
                <a:latin typeface="Arial" charset="0"/>
                <a:cs typeface="Arial" charset="0"/>
              </a:rPr>
              <a:t>yaşanan projelerin tüm işlemleri ve yürütücüleri sistem tarafından otomatik olarak bloke edilmektedir. </a:t>
            </a:r>
          </a:p>
          <a:p>
            <a:endParaRPr lang="tr-TR" sz="1600" dirty="0">
              <a:solidFill>
                <a:srgbClr val="FF0000"/>
              </a:solidFill>
              <a:latin typeface="Arial" charset="0"/>
              <a:cs typeface="Arial" charset="0"/>
            </a:endParaRPr>
          </a:p>
          <a:p>
            <a:r>
              <a:rPr lang="tr-TR" sz="1600" dirty="0">
                <a:solidFill>
                  <a:srgbClr val="0070C0"/>
                </a:solidFill>
                <a:latin typeface="Arial" charset="0"/>
                <a:cs typeface="Arial" charset="0"/>
              </a:rPr>
              <a:t>Zaman aşımı nedeniyle Bloke işlemi yalnızca proje yürütücüleri için uygulanmaktadır.</a:t>
            </a:r>
            <a:endParaRPr lang="tr-TR" sz="1600" b="1" dirty="0">
              <a:solidFill>
                <a:srgbClr val="0070C0"/>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988840"/>
            <a:ext cx="228652" cy="228652"/>
          </a:xfrm>
          <a:prstGeom prst="rect">
            <a:avLst/>
          </a:prstGeom>
        </p:spPr>
      </p:pic>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84324"/>
            <a:ext cx="228652" cy="228652"/>
          </a:xfrm>
          <a:prstGeom prst="rect">
            <a:avLst/>
          </a:prstGeom>
        </p:spPr>
      </p:pic>
    </p:spTree>
    <p:extLst>
      <p:ext uri="{BB962C8B-B14F-4D97-AF65-F5344CB8AC3E}">
        <p14:creationId xmlns:p14="http://schemas.microsoft.com/office/powerpoint/2010/main" val="310994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90301" y="571500"/>
            <a:ext cx="8158163" cy="69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ve Değerlendirme Süreci</a:t>
            </a:r>
          </a:p>
        </p:txBody>
      </p:sp>
      <p:pic>
        <p:nvPicPr>
          <p:cNvPr id="4098" name="Picture 2" descr="http://www.crim.ncsu.edu/sites/default/themes/CRIM/images/peopl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83" y="1927679"/>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3768" y="1769995"/>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a:t>Proje Ofisi</a:t>
            </a:r>
          </a:p>
        </p:txBody>
      </p:sp>
      <p:sp>
        <p:nvSpPr>
          <p:cNvPr id="6" name="Dikdörtgen 5"/>
          <p:cNvSpPr/>
          <p:nvPr/>
        </p:nvSpPr>
        <p:spPr>
          <a:xfrm>
            <a:off x="4996409" y="1775548"/>
            <a:ext cx="1368152" cy="43204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buNone/>
            </a:pPr>
            <a:r>
              <a:rPr lang="tr-TR" sz="1200" dirty="0"/>
              <a:t>Koordinatör</a:t>
            </a:r>
          </a:p>
        </p:txBody>
      </p:sp>
      <p:sp>
        <p:nvSpPr>
          <p:cNvPr id="8" name="Dikdörtgen 7"/>
          <p:cNvSpPr/>
          <p:nvPr/>
        </p:nvSpPr>
        <p:spPr>
          <a:xfrm>
            <a:off x="7294439" y="2636912"/>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200" dirty="0"/>
              <a:t>Hakem</a:t>
            </a:r>
          </a:p>
        </p:txBody>
      </p:sp>
      <p:sp>
        <p:nvSpPr>
          <p:cNvPr id="9" name="Dikdörtgen 8"/>
          <p:cNvSpPr/>
          <p:nvPr/>
        </p:nvSpPr>
        <p:spPr>
          <a:xfrm>
            <a:off x="5008985" y="3578569"/>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200" dirty="0"/>
              <a:t>Koordinatör</a:t>
            </a:r>
          </a:p>
        </p:txBody>
      </p:sp>
      <p:sp>
        <p:nvSpPr>
          <p:cNvPr id="10" name="Dikdörtgen 9"/>
          <p:cNvSpPr/>
          <p:nvPr/>
        </p:nvSpPr>
        <p:spPr>
          <a:xfrm>
            <a:off x="4996409" y="4370657"/>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a:t>
            </a:r>
          </a:p>
        </p:txBody>
      </p:sp>
      <p:sp>
        <p:nvSpPr>
          <p:cNvPr id="3" name="Elmas 2"/>
          <p:cNvSpPr/>
          <p:nvPr/>
        </p:nvSpPr>
        <p:spPr>
          <a:xfrm>
            <a:off x="5080993" y="5157192"/>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200" dirty="0"/>
              <a:t>Karar</a:t>
            </a:r>
          </a:p>
        </p:txBody>
      </p:sp>
      <p:sp>
        <p:nvSpPr>
          <p:cNvPr id="5" name="Sağ Ok 4"/>
          <p:cNvSpPr/>
          <p:nvPr/>
        </p:nvSpPr>
        <p:spPr>
          <a:xfrm rot="20636966">
            <a:off x="1549423" y="1959227"/>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Sağ Ok 13"/>
          <p:cNvSpPr/>
          <p:nvPr/>
        </p:nvSpPr>
        <p:spPr>
          <a:xfrm>
            <a:off x="6481049" y="2736552"/>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Sağ Ok 14"/>
          <p:cNvSpPr/>
          <p:nvPr/>
        </p:nvSpPr>
        <p:spPr>
          <a:xfrm flipH="1">
            <a:off x="6481049" y="2888952"/>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6" name="Sağ Ok 15"/>
          <p:cNvSpPr/>
          <p:nvPr/>
        </p:nvSpPr>
        <p:spPr>
          <a:xfrm>
            <a:off x="4040790" y="1854033"/>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7" name="Sağ Ok 16"/>
          <p:cNvSpPr/>
          <p:nvPr/>
        </p:nvSpPr>
        <p:spPr>
          <a:xfrm flipH="1">
            <a:off x="4032016" y="2027588"/>
            <a:ext cx="684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Sağ Ok 17"/>
          <p:cNvSpPr/>
          <p:nvPr/>
        </p:nvSpPr>
        <p:spPr>
          <a:xfrm rot="20650155" flipH="1">
            <a:off x="1549423" y="2139259"/>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9" name="Sağ Ok 18"/>
          <p:cNvSpPr/>
          <p:nvPr/>
        </p:nvSpPr>
        <p:spPr>
          <a:xfrm rot="16200000" flipH="1">
            <a:off x="5554485" y="2351604"/>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1" name="Sağ Ok 20"/>
          <p:cNvSpPr/>
          <p:nvPr/>
        </p:nvSpPr>
        <p:spPr>
          <a:xfrm rot="16200000" flipH="1">
            <a:off x="5436104" y="3356985"/>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2" name="Sağ Ok 21"/>
          <p:cNvSpPr/>
          <p:nvPr/>
        </p:nvSpPr>
        <p:spPr>
          <a:xfrm rot="5400000" flipH="1" flipV="1">
            <a:off x="5652128" y="4149073"/>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3" name="Sağ Ok 22"/>
          <p:cNvSpPr/>
          <p:nvPr/>
        </p:nvSpPr>
        <p:spPr>
          <a:xfrm rot="16200000" flipH="1">
            <a:off x="5554485" y="494116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Sağ Ok 23"/>
          <p:cNvSpPr/>
          <p:nvPr/>
        </p:nvSpPr>
        <p:spPr>
          <a:xfrm rot="5400000" flipH="1" flipV="1">
            <a:off x="5627039" y="3356985"/>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5" name="Sağ Ok 24"/>
          <p:cNvSpPr/>
          <p:nvPr/>
        </p:nvSpPr>
        <p:spPr>
          <a:xfrm rot="296991" flipH="1" flipV="1">
            <a:off x="1548210" y="2562353"/>
            <a:ext cx="3312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1" name="Sağ Ok 30"/>
          <p:cNvSpPr/>
          <p:nvPr/>
        </p:nvSpPr>
        <p:spPr>
          <a:xfrm rot="10800000" flipH="1">
            <a:off x="6377137" y="5544238"/>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9" name="Metin kutusu 28"/>
          <p:cNvSpPr txBox="1"/>
          <p:nvPr/>
        </p:nvSpPr>
        <p:spPr>
          <a:xfrm>
            <a:off x="594582" y="4539463"/>
            <a:ext cx="2539478" cy="1163395"/>
          </a:xfrm>
          <a:prstGeom prst="rect">
            <a:avLst/>
          </a:prstGeom>
          <a:noFill/>
        </p:spPr>
        <p:txBody>
          <a:bodyPr wrap="none" rtlCol="0">
            <a:spAutoFit/>
          </a:bodyPr>
          <a:lstStyle/>
          <a:p>
            <a:pPr marL="228600" indent="-228600">
              <a:buClr>
                <a:srgbClr val="0070C0"/>
              </a:buClr>
              <a:buFont typeface="+mj-lt"/>
              <a:buAutoNum type="arabicPeriod"/>
            </a:pPr>
            <a:r>
              <a:rPr lang="tr-TR" sz="1200" b="1" dirty="0"/>
              <a:t>Ön Başvuru</a:t>
            </a:r>
          </a:p>
          <a:p>
            <a:pPr marL="228600" indent="-228600">
              <a:buClr>
                <a:srgbClr val="0070C0"/>
              </a:buClr>
              <a:buFont typeface="+mj-lt"/>
              <a:buAutoNum type="arabicPeriod"/>
            </a:pPr>
            <a:r>
              <a:rPr lang="tr-TR" sz="1200" b="1" dirty="0"/>
              <a:t>Başvuru</a:t>
            </a:r>
          </a:p>
          <a:p>
            <a:pPr marL="228600" indent="-228600">
              <a:buClr>
                <a:srgbClr val="0070C0"/>
              </a:buClr>
              <a:buFont typeface="+mj-lt"/>
              <a:buAutoNum type="arabicPeriod"/>
            </a:pPr>
            <a:r>
              <a:rPr lang="tr-TR" sz="1200" b="1" dirty="0"/>
              <a:t>Değerlendirmedeki Proje</a:t>
            </a:r>
          </a:p>
          <a:p>
            <a:pPr marL="228600" indent="-228600">
              <a:buClr>
                <a:srgbClr val="0070C0"/>
              </a:buClr>
              <a:buFont typeface="+mj-lt"/>
              <a:buAutoNum type="arabicPeriod"/>
            </a:pPr>
            <a:r>
              <a:rPr lang="tr-TR" sz="1200" b="1" dirty="0"/>
              <a:t>Kabul Edilen (Yürüyen) Proje</a:t>
            </a:r>
          </a:p>
          <a:p>
            <a:pPr marL="228600" indent="-228600">
              <a:buClr>
                <a:srgbClr val="0070C0"/>
              </a:buClr>
              <a:buFont typeface="+mj-lt"/>
              <a:buAutoNum type="arabicPeriod"/>
            </a:pPr>
            <a:r>
              <a:rPr lang="tr-TR" sz="1200" b="1" dirty="0"/>
              <a:t>Ret Edilen Proje</a:t>
            </a:r>
          </a:p>
        </p:txBody>
      </p:sp>
      <p:sp>
        <p:nvSpPr>
          <p:cNvPr id="33" name="Metin kutusu 32"/>
          <p:cNvSpPr txBox="1"/>
          <p:nvPr/>
        </p:nvSpPr>
        <p:spPr>
          <a:xfrm>
            <a:off x="2472279" y="1484784"/>
            <a:ext cx="1463862" cy="276999"/>
          </a:xfrm>
          <a:prstGeom prst="rect">
            <a:avLst/>
          </a:prstGeom>
          <a:noFill/>
        </p:spPr>
        <p:txBody>
          <a:bodyPr wrap="none" rtlCol="0">
            <a:spAutoFit/>
          </a:bodyPr>
          <a:lstStyle/>
          <a:p>
            <a:pPr algn="ctr">
              <a:buClr>
                <a:srgbClr val="0070C0"/>
              </a:buClr>
              <a:buNone/>
            </a:pPr>
            <a:r>
              <a:rPr lang="tr-TR" sz="1200" dirty="0"/>
              <a:t>Biçimsel İnceleme</a:t>
            </a:r>
          </a:p>
        </p:txBody>
      </p:sp>
      <p:sp>
        <p:nvSpPr>
          <p:cNvPr id="32" name="Oval 31"/>
          <p:cNvSpPr/>
          <p:nvPr/>
        </p:nvSpPr>
        <p:spPr>
          <a:xfrm>
            <a:off x="1606994" y="155952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1</a:t>
            </a:r>
          </a:p>
        </p:txBody>
      </p:sp>
      <p:sp>
        <p:nvSpPr>
          <p:cNvPr id="37" name="Oval 36"/>
          <p:cNvSpPr/>
          <p:nvPr/>
        </p:nvSpPr>
        <p:spPr>
          <a:xfrm>
            <a:off x="4210910" y="141277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1</a:t>
            </a:r>
          </a:p>
        </p:txBody>
      </p:sp>
      <p:sp>
        <p:nvSpPr>
          <p:cNvPr id="39" name="Oval 38"/>
          <p:cNvSpPr/>
          <p:nvPr/>
        </p:nvSpPr>
        <p:spPr>
          <a:xfrm>
            <a:off x="3868200"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5</a:t>
            </a:r>
          </a:p>
        </p:txBody>
      </p:sp>
      <p:grpSp>
        <p:nvGrpSpPr>
          <p:cNvPr id="7" name="Grup 6"/>
          <p:cNvGrpSpPr/>
          <p:nvPr/>
        </p:nvGrpSpPr>
        <p:grpSpPr>
          <a:xfrm>
            <a:off x="6463009" y="2207596"/>
            <a:ext cx="720080" cy="343760"/>
            <a:chOff x="6444208" y="2207596"/>
            <a:chExt cx="720080" cy="343760"/>
          </a:xfrm>
        </p:grpSpPr>
        <p:sp>
          <p:nvSpPr>
            <p:cNvPr id="38" name="Oval 37"/>
            <p:cNvSpPr/>
            <p:nvPr/>
          </p:nvSpPr>
          <p:spPr>
            <a:xfrm>
              <a:off x="644420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2</a:t>
              </a:r>
            </a:p>
          </p:txBody>
        </p:sp>
        <p:sp>
          <p:nvSpPr>
            <p:cNvPr id="40" name="Oval 39"/>
            <p:cNvSpPr/>
            <p:nvPr/>
          </p:nvSpPr>
          <p:spPr>
            <a:xfrm>
              <a:off x="682052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3</a:t>
              </a:r>
            </a:p>
          </p:txBody>
        </p:sp>
      </p:grpSp>
      <p:sp>
        <p:nvSpPr>
          <p:cNvPr id="41" name="Sağ Ok 40"/>
          <p:cNvSpPr/>
          <p:nvPr/>
        </p:nvSpPr>
        <p:spPr>
          <a:xfrm rot="10800000">
            <a:off x="4680040" y="5544239"/>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2" name="Metin kutusu 41"/>
          <p:cNvSpPr txBox="1"/>
          <p:nvPr/>
        </p:nvSpPr>
        <p:spPr>
          <a:xfrm>
            <a:off x="4220494" y="5486745"/>
            <a:ext cx="423514" cy="276999"/>
          </a:xfrm>
          <a:prstGeom prst="rect">
            <a:avLst/>
          </a:prstGeom>
          <a:noFill/>
        </p:spPr>
        <p:txBody>
          <a:bodyPr wrap="none" rtlCol="0">
            <a:spAutoFit/>
          </a:bodyPr>
          <a:lstStyle/>
          <a:p>
            <a:pPr algn="ctr">
              <a:buClr>
                <a:srgbClr val="0070C0"/>
              </a:buClr>
              <a:buNone/>
            </a:pPr>
            <a:r>
              <a:rPr lang="tr-TR" sz="1200" dirty="0"/>
              <a:t>Ret</a:t>
            </a:r>
          </a:p>
        </p:txBody>
      </p:sp>
      <p:sp>
        <p:nvSpPr>
          <p:cNvPr id="43" name="Metin kutusu 42"/>
          <p:cNvSpPr txBox="1"/>
          <p:nvPr/>
        </p:nvSpPr>
        <p:spPr>
          <a:xfrm>
            <a:off x="6662995" y="5486745"/>
            <a:ext cx="575799" cy="276999"/>
          </a:xfrm>
          <a:prstGeom prst="rect">
            <a:avLst/>
          </a:prstGeom>
          <a:noFill/>
        </p:spPr>
        <p:txBody>
          <a:bodyPr wrap="none" rtlCol="0">
            <a:spAutoFit/>
          </a:bodyPr>
          <a:lstStyle/>
          <a:p>
            <a:pPr algn="ctr">
              <a:buClr>
                <a:srgbClr val="0070C0"/>
              </a:buClr>
              <a:buNone/>
            </a:pPr>
            <a:r>
              <a:rPr lang="tr-TR" sz="1200" dirty="0"/>
              <a:t>Kabul</a:t>
            </a:r>
          </a:p>
        </p:txBody>
      </p:sp>
      <p:sp>
        <p:nvSpPr>
          <p:cNvPr id="44" name="Metin kutusu 43"/>
          <p:cNvSpPr txBox="1"/>
          <p:nvPr/>
        </p:nvSpPr>
        <p:spPr>
          <a:xfrm rot="300000">
            <a:off x="2854330" y="2818634"/>
            <a:ext cx="814647" cy="276999"/>
          </a:xfrm>
          <a:prstGeom prst="rect">
            <a:avLst/>
          </a:prstGeom>
          <a:noFill/>
        </p:spPr>
        <p:txBody>
          <a:bodyPr wrap="none" rtlCol="0">
            <a:spAutoFit/>
          </a:bodyPr>
          <a:lstStyle/>
          <a:p>
            <a:pPr algn="ctr">
              <a:buClr>
                <a:srgbClr val="0070C0"/>
              </a:buClr>
              <a:buNone/>
            </a:pPr>
            <a:r>
              <a:rPr lang="tr-TR" sz="1200" dirty="0"/>
              <a:t>Revizyon</a:t>
            </a:r>
          </a:p>
        </p:txBody>
      </p:sp>
      <p:sp>
        <p:nvSpPr>
          <p:cNvPr id="45" name="Oval 44"/>
          <p:cNvSpPr/>
          <p:nvPr/>
        </p:nvSpPr>
        <p:spPr>
          <a:xfrm>
            <a:off x="7308304"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4</a:t>
            </a:r>
          </a:p>
        </p:txBody>
      </p:sp>
      <p:sp>
        <p:nvSpPr>
          <p:cNvPr id="36" name="Sağ Ok 35"/>
          <p:cNvSpPr/>
          <p:nvPr/>
        </p:nvSpPr>
        <p:spPr>
          <a:xfrm rot="16200000" flipH="1">
            <a:off x="5436104" y="4149073"/>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Sağ Ok 46"/>
          <p:cNvSpPr/>
          <p:nvPr/>
        </p:nvSpPr>
        <p:spPr>
          <a:xfrm rot="11100000" flipH="1" flipV="1">
            <a:off x="1549227" y="2714753"/>
            <a:ext cx="3312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6" name="Dikdörtgen 45"/>
          <p:cNvSpPr/>
          <p:nvPr/>
        </p:nvSpPr>
        <p:spPr>
          <a:xfrm>
            <a:off x="4996409" y="2566962"/>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 Üyesi</a:t>
            </a:r>
          </a:p>
          <a:p>
            <a:pPr algn="ctr">
              <a:buNone/>
            </a:pPr>
            <a:r>
              <a:rPr lang="tr-TR" sz="1200" dirty="0"/>
              <a:t>Alt Komisyon</a:t>
            </a:r>
          </a:p>
        </p:txBody>
      </p:sp>
    </p:spTree>
    <p:extLst>
      <p:ext uri="{BB962C8B-B14F-4D97-AF65-F5344CB8AC3E}">
        <p14:creationId xmlns:p14="http://schemas.microsoft.com/office/powerpoint/2010/main" val="122543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fontScale="92500" lnSpcReduction="20000"/>
          </a:bodyPr>
          <a:lstStyle/>
          <a:p>
            <a:pPr>
              <a:lnSpc>
                <a:spcPct val="150000"/>
              </a:lnSpc>
            </a:pPr>
            <a:r>
              <a:rPr lang="tr-TR" sz="1600" dirty="0">
                <a:latin typeface="Arial" charset="0"/>
                <a:cs typeface="Arial" charset="0"/>
              </a:rPr>
              <a:t>Yürütücü tarafından Proje Süreçleri Yönetim Sisteminde Taslak Proje önerisi çalışmasının başlatılması, </a:t>
            </a:r>
          </a:p>
          <a:p>
            <a:pPr lvl="0">
              <a:lnSpc>
                <a:spcPct val="150000"/>
              </a:lnSpc>
            </a:pPr>
            <a:r>
              <a:rPr lang="tr-TR" sz="1600" dirty="0">
                <a:latin typeface="Arial" charset="0"/>
                <a:cs typeface="Arial" charset="0"/>
              </a:rPr>
              <a:t>Hazırlanan projenin Proje Süreçleri Yönetim Sistemi üzerinden Ön Başvuru’ ya dönüştürülerek, BAP Koordinasyon Birimine iletilmesi,</a:t>
            </a:r>
          </a:p>
          <a:p>
            <a:pPr lvl="0">
              <a:lnSpc>
                <a:spcPct val="150000"/>
              </a:lnSpc>
            </a:pPr>
            <a:r>
              <a:rPr lang="tr-TR" sz="1600" dirty="0">
                <a:latin typeface="Arial" charset="0"/>
                <a:cs typeface="Arial" charset="0"/>
              </a:rPr>
              <a:t>BAP Proje Ofisinin, ön başvuru üzerinde teknik/biçimsel inceleme yapması. Eksiklik ya da sorun bulunmayan projelerin Geçerli Başvuru olarak nitelendirilip, BAP Komisyonu değerlendirmesine sunulması; eksiklik ya da sorun bulunan başvuruların proje yürütücülerine iade edilmesi,</a:t>
            </a:r>
          </a:p>
          <a:p>
            <a:pPr lvl="0">
              <a:lnSpc>
                <a:spcPct val="150000"/>
              </a:lnSpc>
            </a:pPr>
            <a:r>
              <a:rPr lang="tr-TR" sz="1600" dirty="0">
                <a:latin typeface="Arial" charset="0"/>
                <a:cs typeface="Arial" charset="0"/>
              </a:rPr>
              <a:t>Projenin Koordinatör tarafından Komisyon Üyesi değerlendirmesine sunulması,</a:t>
            </a:r>
          </a:p>
          <a:p>
            <a:pPr lvl="0">
              <a:lnSpc>
                <a:spcPct val="150000"/>
              </a:lnSpc>
            </a:pPr>
            <a:r>
              <a:rPr lang="tr-TR" sz="1600" dirty="0">
                <a:latin typeface="Arial" charset="0"/>
                <a:cs typeface="Arial" charset="0"/>
              </a:rPr>
              <a:t>Gerekli olan projeler için başvurunun hakem değerlendirmesine gönderilmesi,</a:t>
            </a:r>
          </a:p>
          <a:p>
            <a:pPr lvl="0">
              <a:lnSpc>
                <a:spcPct val="150000"/>
              </a:lnSpc>
            </a:pPr>
            <a:r>
              <a:rPr lang="tr-TR" sz="1600" dirty="0">
                <a:latin typeface="Arial" charset="0"/>
                <a:cs typeface="Arial" charset="0"/>
              </a:rPr>
              <a:t>Komisyon Üyesi tarafından değerlendirme sonucunun Komisyona sunulması,</a:t>
            </a:r>
          </a:p>
          <a:p>
            <a:pPr lvl="0">
              <a:lnSpc>
                <a:spcPct val="150000"/>
              </a:lnSpc>
            </a:pPr>
            <a:r>
              <a:rPr lang="tr-TR" sz="1600" dirty="0">
                <a:latin typeface="Arial" charset="0"/>
                <a:cs typeface="Arial" charset="0"/>
              </a:rPr>
              <a:t>Gerekli ise, yürütücüden proje üzerinde revizyon yapmasının talep edilmesi,</a:t>
            </a:r>
          </a:p>
          <a:p>
            <a:pPr lvl="0">
              <a:lnSpc>
                <a:spcPct val="150000"/>
              </a:lnSpc>
            </a:pPr>
            <a:r>
              <a:rPr lang="tr-TR" sz="1600" dirty="0">
                <a:latin typeface="Arial" charset="0"/>
                <a:cs typeface="Arial" charset="0"/>
              </a:rPr>
              <a:t>Komisyonda değerlendirme yapılarak projenin desteklenip desteklenmeyeceğine karar verilmesi.</a:t>
            </a:r>
            <a:endParaRPr lang="tr-TR" sz="1600" b="1"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ve Değerlendirme Süreci</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3584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fontScale="92500"/>
          </a:bodyPr>
          <a:lstStyle/>
          <a:p>
            <a:pPr lvl="0">
              <a:lnSpc>
                <a:spcPct val="150000"/>
              </a:lnSpc>
            </a:pPr>
            <a:r>
              <a:rPr lang="tr-TR" sz="1500" b="1" dirty="0">
                <a:latin typeface="Arial" charset="0"/>
                <a:cs typeface="Arial" charset="0"/>
              </a:rPr>
              <a:t>Birime Teslim Edilmesi Zorunlu Olan Belgeler</a:t>
            </a:r>
          </a:p>
          <a:p>
            <a:pPr marL="329184" lvl="1" indent="0">
              <a:lnSpc>
                <a:spcPct val="150000"/>
              </a:lnSpc>
              <a:buNone/>
            </a:pPr>
            <a:r>
              <a:rPr lang="tr-TR" sz="1500" dirty="0">
                <a:latin typeface="Arial" panose="020B0604020202020204" pitchFamily="34" charset="0"/>
                <a:cs typeface="Arial" panose="020B0604020202020204" pitchFamily="34" charset="0"/>
              </a:rPr>
              <a:t>a) </a:t>
            </a:r>
            <a:r>
              <a:rPr lang="tr-TR" sz="1500" u="sng" dirty="0">
                <a:latin typeface="Arial" panose="020B0604020202020204" pitchFamily="34" charset="0"/>
                <a:cs typeface="Arial" panose="020B0604020202020204" pitchFamily="34" charset="0"/>
              </a:rPr>
              <a:t>Sözleşme Dosyası:</a:t>
            </a:r>
            <a:r>
              <a:rPr lang="tr-TR" sz="1500" dirty="0">
                <a:latin typeface="Arial" panose="020B0604020202020204" pitchFamily="34" charset="0"/>
                <a:cs typeface="Arial" panose="020B0604020202020204" pitchFamily="34" charset="0"/>
              </a:rPr>
              <a:t> BAPSİS üzerinden indirilecek ve ilgili alanları doldurularak imzalanacaktır.</a:t>
            </a:r>
          </a:p>
          <a:p>
            <a:pPr marL="329184" lvl="1" indent="0">
              <a:lnSpc>
                <a:spcPct val="150000"/>
              </a:lnSpc>
              <a:buNone/>
            </a:pPr>
            <a:r>
              <a:rPr lang="tr-TR" sz="1500" dirty="0">
                <a:latin typeface="Arial" panose="020B0604020202020204" pitchFamily="34" charset="0"/>
                <a:cs typeface="Arial" panose="020B0604020202020204" pitchFamily="34" charset="0"/>
              </a:rPr>
              <a:t>b)</a:t>
            </a:r>
            <a:r>
              <a:rPr lang="tr-TR" sz="1500" u="sng" dirty="0">
                <a:latin typeface="Arial" panose="020B0604020202020204" pitchFamily="34" charset="0"/>
                <a:cs typeface="Arial" panose="020B0604020202020204" pitchFamily="34" charset="0"/>
              </a:rPr>
              <a:t> Etik Kurul İzin Belgesi: </a:t>
            </a:r>
            <a:r>
              <a:rPr lang="tr-TR" sz="1500" dirty="0">
                <a:latin typeface="Arial" panose="020B0604020202020204" pitchFamily="34" charset="0"/>
                <a:cs typeface="Arial" panose="020B0604020202020204" pitchFamily="34" charset="0"/>
              </a:rPr>
              <a:t>Gerekli olan projeler için belgenin aslı ibraz edilmek üzere kopyasının teslim edilmesi zorunludur.</a:t>
            </a:r>
          </a:p>
          <a:p>
            <a:pPr marL="329184" lvl="1" indent="0">
              <a:lnSpc>
                <a:spcPct val="150000"/>
              </a:lnSpc>
              <a:buNone/>
            </a:pPr>
            <a:r>
              <a:rPr lang="tr-TR" sz="1500" dirty="0">
                <a:latin typeface="Arial" panose="020B0604020202020204" pitchFamily="34" charset="0"/>
                <a:cs typeface="Arial" panose="020B0604020202020204" pitchFamily="34" charset="0"/>
              </a:rPr>
              <a:t>c) </a:t>
            </a:r>
            <a:r>
              <a:rPr lang="tr-TR" sz="1500" u="sng" dirty="0">
                <a:latin typeface="Arial" panose="020B0604020202020204" pitchFamily="34" charset="0"/>
                <a:cs typeface="Arial" panose="020B0604020202020204" pitchFamily="34" charset="0"/>
              </a:rPr>
              <a:t>Proforma Faturalar veya Teklif mektupları: </a:t>
            </a:r>
            <a:r>
              <a:rPr lang="tr-TR" sz="1500" dirty="0">
                <a:latin typeface="Arial" panose="020B0604020202020204" pitchFamily="34" charset="0"/>
                <a:cs typeface="Arial" panose="020B0604020202020204" pitchFamily="34" charset="0"/>
              </a:rPr>
              <a:t>Projenin başvuru aşamasında sisteme yüklenen belgelerin asılları teslim edilmelidir. Belgelerin firma tarafından kaşelenmiş ve imzalanmış olması gereklidir.</a:t>
            </a:r>
          </a:p>
          <a:p>
            <a:pPr marL="329184" lvl="1" indent="0">
              <a:lnSpc>
                <a:spcPct val="150000"/>
              </a:lnSpc>
              <a:buNone/>
            </a:pPr>
            <a:r>
              <a:rPr lang="tr-TR" sz="1600" dirty="0">
                <a:latin typeface="Arial" charset="0"/>
                <a:cs typeface="Arial" charset="0"/>
              </a:rPr>
              <a:t>d)  </a:t>
            </a:r>
            <a:r>
              <a:rPr lang="tr-TR" sz="1600" u="sng" dirty="0">
                <a:latin typeface="Arial" charset="0"/>
                <a:cs typeface="Arial" charset="0"/>
              </a:rPr>
              <a:t>Teknik Şartname Dosyası: </a:t>
            </a:r>
            <a:r>
              <a:rPr lang="tr-TR" sz="1600" dirty="0">
                <a:latin typeface="Arial" charset="0"/>
                <a:cs typeface="Arial" charset="0"/>
              </a:rPr>
              <a:t>Komisyon tarafından onaylanan teknik şartname dosyasının yazıcı çıktısı her sayfası proje yürütücüsü tarafından </a:t>
            </a:r>
            <a:r>
              <a:rPr lang="tr-TR" sz="1600" b="1" dirty="0">
                <a:latin typeface="Arial" charset="0"/>
                <a:cs typeface="Arial" charset="0"/>
              </a:rPr>
              <a:t>imzalanmış</a:t>
            </a:r>
            <a:r>
              <a:rPr lang="tr-TR" sz="1600" dirty="0">
                <a:latin typeface="Arial" charset="0"/>
                <a:cs typeface="Arial" charset="0"/>
              </a:rPr>
              <a:t> ve son sayfasında proje yürütücüsünün unvanı, adı soyadı ve tarih de belirtilmek suretiyle birime teslim edilmelidir. </a:t>
            </a:r>
          </a:p>
          <a:p>
            <a:pPr marL="329184" lvl="1" indent="0">
              <a:lnSpc>
                <a:spcPct val="150000"/>
              </a:lnSpc>
              <a:buNone/>
            </a:pPr>
            <a:r>
              <a:rPr lang="tr-TR" sz="1600" dirty="0">
                <a:latin typeface="Arial" charset="0"/>
                <a:cs typeface="Arial" charset="0"/>
              </a:rPr>
              <a:t>e) </a:t>
            </a:r>
            <a:r>
              <a:rPr lang="tr-TR" sz="1600" u="sng" dirty="0">
                <a:latin typeface="Arial" charset="0"/>
                <a:cs typeface="Arial" charset="0"/>
              </a:rPr>
              <a:t>Proje Türüne Özel Belgeler: </a:t>
            </a:r>
            <a:r>
              <a:rPr lang="tr-TR" sz="1600" dirty="0">
                <a:latin typeface="Arial" charset="0"/>
                <a:cs typeface="Arial" charset="0"/>
              </a:rPr>
              <a:t>Uygulama Esasları ve Araştırmacı Bilgilendirme Kılavuzunda belirtilen proje türüne özel belgeler birime teslim edilmelidir. </a:t>
            </a: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00" b="1" dirty="0">
                <a:solidFill>
                  <a:srgbClr val="0070C0"/>
                </a:solidFill>
                <a:latin typeface="Arial" pitchFamily="34" charset="0"/>
                <a:cs typeface="Arial" pitchFamily="34" charset="0"/>
              </a:rPr>
              <a:t>Proje/Destek Önerisi Kabul Edilen Araştırmacıların İzleyeceği Adımlar</a:t>
            </a:r>
            <a:endParaRPr lang="tr-TR" sz="19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3514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Autofit/>
          </a:bodyPr>
          <a:lstStyle/>
          <a:p>
            <a:pPr>
              <a:lnSpc>
                <a:spcPct val="150000"/>
              </a:lnSpc>
            </a:pPr>
            <a:r>
              <a:rPr lang="tr-TR" sz="1600" dirty="0">
                <a:solidFill>
                  <a:schemeClr val="tx1"/>
                </a:solidFill>
                <a:latin typeface="Arial" charset="0"/>
                <a:cs typeface="Arial" charset="0"/>
              </a:rPr>
              <a:t>Projelerin yürürlüğe girmesi (başlatılabilmesi) için Proje Süreçleri Yönetim Sistemi (BAPSIS) üzerinden indirilecek </a:t>
            </a:r>
            <a:r>
              <a:rPr lang="tr-TR" sz="1600" u="sng" dirty="0">
                <a:solidFill>
                  <a:schemeClr val="tx1"/>
                </a:solidFill>
                <a:latin typeface="Arial" charset="0"/>
                <a:cs typeface="Arial" charset="0"/>
              </a:rPr>
              <a:t>sözleşmenin</a:t>
            </a:r>
            <a:r>
              <a:rPr lang="tr-TR" sz="1600" dirty="0">
                <a:solidFill>
                  <a:schemeClr val="tx1"/>
                </a:solidFill>
                <a:latin typeface="Arial" charset="0"/>
                <a:cs typeface="Arial" charset="0"/>
              </a:rPr>
              <a:t> imzalanmış olarak gerekli diğer belgelerle birlikte BAP Koordinasyon Birimine teslim edilmesi zorunludur.</a:t>
            </a:r>
          </a:p>
          <a:p>
            <a:endParaRPr lang="tr-TR" sz="900" dirty="0">
              <a:solidFill>
                <a:schemeClr val="tx1"/>
              </a:solidFill>
              <a:latin typeface="Arial" charset="0"/>
              <a:cs typeface="Arial" charset="0"/>
            </a:endParaRPr>
          </a:p>
          <a:p>
            <a:pPr>
              <a:lnSpc>
                <a:spcPct val="150000"/>
              </a:lnSpc>
            </a:pPr>
            <a:r>
              <a:rPr lang="tr-TR" sz="1600" dirty="0">
                <a:solidFill>
                  <a:schemeClr val="tx1"/>
                </a:solidFill>
                <a:latin typeface="Arial" charset="0"/>
                <a:cs typeface="Arial" charset="0"/>
              </a:rPr>
              <a:t>Projeler, sözleşmenin Rektör veya görevlendireceği Rektör Yardımcısı tarafından onaylanmasından sonra yürürlük kazanır.</a:t>
            </a:r>
          </a:p>
          <a:p>
            <a:endParaRPr lang="tr-TR" sz="900" dirty="0">
              <a:solidFill>
                <a:schemeClr val="tx1"/>
              </a:solidFill>
              <a:latin typeface="Arial" charset="0"/>
              <a:cs typeface="Arial" charset="0"/>
            </a:endParaRPr>
          </a:p>
          <a:p>
            <a:pPr>
              <a:lnSpc>
                <a:spcPct val="150000"/>
              </a:lnSpc>
            </a:pPr>
            <a:r>
              <a:rPr lang="tr-TR" sz="1600" dirty="0">
                <a:solidFill>
                  <a:schemeClr val="tx1"/>
                </a:solidFill>
                <a:latin typeface="Arial" charset="0"/>
                <a:cs typeface="Arial" charset="0"/>
              </a:rPr>
              <a:t>Sözleşmesi onaylanmayan projeler için Birim tarafından herhangi bir sürecin yürütülmesi mümkün değildir.</a:t>
            </a:r>
          </a:p>
          <a:p>
            <a:endParaRPr lang="tr-TR" sz="900" dirty="0">
              <a:solidFill>
                <a:schemeClr val="tx1"/>
              </a:solidFill>
              <a:latin typeface="Arial" charset="0"/>
              <a:cs typeface="Arial" charset="0"/>
            </a:endParaRPr>
          </a:p>
          <a:p>
            <a:pPr>
              <a:lnSpc>
                <a:spcPct val="150000"/>
              </a:lnSpc>
              <a:buClr>
                <a:srgbClr val="993300"/>
              </a:buClr>
              <a:defRPr/>
            </a:pPr>
            <a:r>
              <a:rPr lang="tr-TR" sz="1600" dirty="0">
                <a:solidFill>
                  <a:schemeClr val="tx1"/>
                </a:solidFill>
                <a:latin typeface="Arial" pitchFamily="34" charset="0"/>
                <a:cs typeface="Arial" pitchFamily="34" charset="0"/>
              </a:rPr>
              <a:t>Projeler BAP Komisyonunun onayladığı içerik ve bütçeye uygun olarak yürütülür.</a:t>
            </a:r>
          </a:p>
          <a:p>
            <a:pPr>
              <a:lnSpc>
                <a:spcPct val="150000"/>
              </a:lnSpc>
              <a:buClr>
                <a:srgbClr val="993300"/>
              </a:buClr>
              <a:defRPr/>
            </a:pPr>
            <a:r>
              <a:rPr lang="tr-TR" sz="1600" dirty="0">
                <a:solidFill>
                  <a:schemeClr val="tx1"/>
                </a:solidFill>
                <a:latin typeface="Arial" pitchFamily="34" charset="0"/>
                <a:cs typeface="Arial" pitchFamily="34" charset="0"/>
              </a:rPr>
              <a:t>Proje planı, ekibi, başlığı, süresi ve bütçe kalemleri gibi tüm hususlar BAP Komisyonu onayı (kararı) olmadan değiştirilemez.</a:t>
            </a:r>
          </a:p>
        </p:txBody>
      </p:sp>
      <p:sp>
        <p:nvSpPr>
          <p:cNvPr id="5" name="Rectangle 2"/>
          <p:cNvSpPr>
            <a:spLocks noGrp="1" noChangeArrowheads="1"/>
          </p:cNvSpPr>
          <p:nvPr>
            <p:ph type="title"/>
          </p:nvPr>
        </p:nvSpPr>
        <p:spPr>
          <a:xfrm>
            <a:off x="571500" y="571500"/>
            <a:ext cx="8158163" cy="884238"/>
          </a:xfrm>
        </p:spPr>
        <p:txBody>
          <a:bodyPr/>
          <a:lstStyle/>
          <a:p>
            <a:pPr algn="just" eaLnBrk="1" fontAlgn="auto" hangingPunct="1">
              <a:spcAft>
                <a:spcPts val="0"/>
              </a:spcAft>
              <a:defRPr/>
            </a:pPr>
            <a:r>
              <a:rPr lang="tr-TR" sz="2800" b="1" dirty="0">
                <a:solidFill>
                  <a:srgbClr val="0070C0"/>
                </a:solidFill>
                <a:latin typeface="Arial" pitchFamily="34" charset="0"/>
                <a:cs typeface="Arial" pitchFamily="34" charset="0"/>
              </a:rPr>
              <a:t>Projelerin Başlatılması ve Yürütülmesi</a:t>
            </a:r>
          </a:p>
        </p:txBody>
      </p:sp>
    </p:spTree>
    <p:extLst>
      <p:ext uri="{BB962C8B-B14F-4D97-AF65-F5344CB8AC3E}">
        <p14:creationId xmlns:p14="http://schemas.microsoft.com/office/powerpoint/2010/main" val="318651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528539"/>
            <a:ext cx="8158163" cy="884238"/>
          </a:xfrm>
        </p:spPr>
        <p:txBody>
          <a:bodyPr/>
          <a:lstStyle/>
          <a:p>
            <a:pPr algn="just">
              <a:defRPr/>
            </a:pPr>
            <a:r>
              <a:rPr lang="tr-TR" sz="2800" b="1" dirty="0">
                <a:solidFill>
                  <a:srgbClr val="0070C0"/>
                </a:solidFill>
                <a:latin typeface="Arial" pitchFamily="34" charset="0"/>
                <a:cs typeface="Arial" pitchFamily="34" charset="0"/>
              </a:rPr>
              <a:t>Projelerin Başlatılması ve Yürütülmesi</a:t>
            </a:r>
            <a:endParaRPr lang="tr-TR" sz="2800"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57200" y="1412777"/>
            <a:ext cx="8229600" cy="5184575"/>
          </a:xfrm>
        </p:spPr>
        <p:txBody>
          <a:bodyPr>
            <a:noAutofit/>
          </a:bodyPr>
          <a:lstStyle/>
          <a:p>
            <a:pPr>
              <a:lnSpc>
                <a:spcPct val="150000"/>
              </a:lnSpc>
              <a:buClr>
                <a:srgbClr val="993300"/>
              </a:buClr>
              <a:defRPr/>
            </a:pPr>
            <a:r>
              <a:rPr lang="tr-TR" sz="1500" dirty="0">
                <a:solidFill>
                  <a:schemeClr val="tx1"/>
                </a:solidFill>
                <a:latin typeface="Arial" pitchFamily="34" charset="0"/>
                <a:cs typeface="Arial" pitchFamily="34" charset="0"/>
              </a:rPr>
              <a:t>Proje süresi, ek sürelerde dahil olmak üzere en fazla 36 aydır.</a:t>
            </a:r>
          </a:p>
          <a:p>
            <a:pPr>
              <a:lnSpc>
                <a:spcPct val="150000"/>
              </a:lnSpc>
              <a:buClr>
                <a:srgbClr val="993300"/>
              </a:buClr>
              <a:defRPr/>
            </a:pPr>
            <a:r>
              <a:rPr lang="tr-TR" sz="1500" dirty="0">
                <a:solidFill>
                  <a:schemeClr val="tx1"/>
                </a:solidFill>
                <a:latin typeface="Arial" pitchFamily="34" charset="0"/>
                <a:cs typeface="Arial" pitchFamily="34" charset="0"/>
              </a:rPr>
              <a:t>Lisansüstü Tez projeleri için verilen süreler, yetkili birimler tarafından tezler için verilen yasal ek süreleri kapsayacak şekilde uzatılabilir. Ancak sağlanacak mali destekler, ilgili lisansüstü eğitim öğretim mevzuatında belirlenen </a:t>
            </a:r>
            <a:r>
              <a:rPr lang="tr-TR" sz="1500" u="sng" dirty="0">
                <a:solidFill>
                  <a:srgbClr val="993300"/>
                </a:solidFill>
                <a:latin typeface="Arial" pitchFamily="34" charset="0"/>
                <a:cs typeface="Arial" pitchFamily="34" charset="0"/>
              </a:rPr>
              <a:t>normal öğrenim süreleri ile sınırlıdır</a:t>
            </a:r>
            <a:r>
              <a:rPr lang="tr-TR" sz="1500" dirty="0">
                <a:solidFill>
                  <a:schemeClr val="tx1"/>
                </a:solidFill>
                <a:latin typeface="Arial" pitchFamily="34" charset="0"/>
                <a:cs typeface="Arial" pitchFamily="34" charset="0"/>
              </a:rPr>
              <a:t>. Ancak Uygulama Esaslarında belirtilen koşullara uygun olarak yapılan başvuruların Komisyon tarafından uygun bulunması durumunda </a:t>
            </a:r>
            <a:r>
              <a:rPr lang="tr-TR" sz="1500" dirty="0">
                <a:solidFill>
                  <a:srgbClr val="0070C0"/>
                </a:solidFill>
                <a:latin typeface="Arial" pitchFamily="34" charset="0"/>
                <a:cs typeface="Arial" pitchFamily="34" charset="0"/>
              </a:rPr>
              <a:t>harcama süresi 6 aya kadar artırılabilmektedir</a:t>
            </a:r>
            <a:r>
              <a:rPr lang="tr-TR" sz="1500" dirty="0">
                <a:solidFill>
                  <a:schemeClr val="tx1"/>
                </a:solidFill>
                <a:latin typeface="Arial" pitchFamily="34" charset="0"/>
                <a:cs typeface="Arial" pitchFamily="34" charset="0"/>
              </a:rPr>
              <a:t>.</a:t>
            </a:r>
          </a:p>
          <a:p>
            <a:pPr>
              <a:lnSpc>
                <a:spcPct val="150000"/>
              </a:lnSpc>
              <a:buClr>
                <a:srgbClr val="993300"/>
              </a:buClr>
              <a:defRPr/>
            </a:pPr>
            <a:r>
              <a:rPr lang="tr-TR" sz="1500" dirty="0">
                <a:solidFill>
                  <a:schemeClr val="tx1"/>
                </a:solidFill>
                <a:latin typeface="Arial" pitchFamily="34" charset="0"/>
                <a:cs typeface="Arial" pitchFamily="34" charset="0"/>
              </a:rPr>
              <a:t>Araştırmacıların, BAPSIS sisteminden erişebilecekleri proje kartında belirtilen tarihlerde ara raporlarını sistem üzerinden BAP Komisyonuna sunmaları zorunludur.</a:t>
            </a:r>
          </a:p>
          <a:p>
            <a:pPr>
              <a:lnSpc>
                <a:spcPct val="150000"/>
              </a:lnSpc>
              <a:buClr>
                <a:srgbClr val="993300"/>
              </a:buClr>
              <a:defRPr/>
            </a:pPr>
            <a:r>
              <a:rPr lang="tr-TR" sz="1500" dirty="0">
                <a:solidFill>
                  <a:schemeClr val="tx1"/>
                </a:solidFill>
                <a:latin typeface="Arial" pitchFamily="34" charset="0"/>
                <a:cs typeface="Arial" pitchFamily="34" charset="0"/>
              </a:rPr>
              <a:t>Ara rapor sunma süresi geçen projelere yönelik harcama/ödeme işlemleri de dahil olmak üzere tüm süreçler sistem tarafından otomatik olarak bloke edilmektedir.</a:t>
            </a:r>
          </a:p>
          <a:p>
            <a:pPr>
              <a:lnSpc>
                <a:spcPct val="150000"/>
              </a:lnSpc>
              <a:buClr>
                <a:srgbClr val="993300"/>
              </a:buClr>
              <a:defRPr/>
            </a:pPr>
            <a:r>
              <a:rPr lang="tr-TR" sz="1500" dirty="0">
                <a:solidFill>
                  <a:schemeClr val="tx1"/>
                </a:solidFill>
                <a:latin typeface="Arial" charset="0"/>
                <a:cs typeface="Arial" charset="0"/>
              </a:rPr>
              <a:t>Komisyon kararları  ve muhtelif süreçlere yönelik bilgilendirmeler ilgili araştırmacılara eposta mesajları ile iletilmektedir. </a:t>
            </a:r>
            <a:r>
              <a:rPr lang="tr-TR" sz="1500" dirty="0">
                <a:solidFill>
                  <a:srgbClr val="C00000"/>
                </a:solidFill>
                <a:latin typeface="Arial" charset="0"/>
                <a:cs typeface="Arial" charset="0"/>
              </a:rPr>
              <a:t>Süreçlerde aksaklık yaşanmaması için epostaların takip edilmesi ve iletilen içeriğe uygun olarak hareket edilmesi önemlidir.</a:t>
            </a:r>
            <a:endParaRPr lang="tr-TR" sz="15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18807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571500"/>
            <a:ext cx="8158163" cy="884238"/>
          </a:xfrm>
        </p:spPr>
        <p:txBody>
          <a:bodyPr/>
          <a:lstStyle/>
          <a:p>
            <a:pPr algn="just">
              <a:defRPr/>
            </a:pPr>
            <a:r>
              <a:rPr lang="tr-TR" sz="2800" b="1" dirty="0">
                <a:solidFill>
                  <a:srgbClr val="0070C0"/>
                </a:solidFill>
                <a:latin typeface="Arial" pitchFamily="34" charset="0"/>
                <a:cs typeface="Arial" pitchFamily="34" charset="0"/>
              </a:rPr>
              <a:t>Projelerin Başlatılması ve Yürütülmesi</a:t>
            </a:r>
            <a:endParaRPr lang="tr-TR" sz="2800"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57200" y="1340768"/>
            <a:ext cx="8229600" cy="5112567"/>
          </a:xfrm>
        </p:spPr>
        <p:txBody>
          <a:bodyPr>
            <a:noAutofit/>
          </a:bodyPr>
          <a:lstStyle/>
          <a:p>
            <a:pPr>
              <a:lnSpc>
                <a:spcPct val="150000"/>
              </a:lnSpc>
              <a:buClr>
                <a:srgbClr val="993300"/>
              </a:buClr>
              <a:defRPr/>
            </a:pPr>
            <a:r>
              <a:rPr lang="tr-TR" sz="1700" dirty="0">
                <a:solidFill>
                  <a:schemeClr val="tx1"/>
                </a:solidFill>
                <a:latin typeface="Arial" pitchFamily="34" charset="0"/>
                <a:cs typeface="Arial" pitchFamily="34" charset="0"/>
              </a:rPr>
              <a:t>Harcamalar doğrudan BAP Koordinasyon Birimi tarafından gerçekleştirilir.</a:t>
            </a:r>
          </a:p>
          <a:p>
            <a:pPr>
              <a:lnSpc>
                <a:spcPct val="150000"/>
              </a:lnSpc>
              <a:buClr>
                <a:srgbClr val="993300"/>
              </a:buClr>
              <a:defRPr/>
            </a:pPr>
            <a:r>
              <a:rPr lang="tr-TR" sz="1700" dirty="0">
                <a:solidFill>
                  <a:schemeClr val="tx1"/>
                </a:solidFill>
                <a:latin typeface="Arial" pitchFamily="34" charset="0"/>
                <a:cs typeface="Arial" pitchFamily="34" charset="0"/>
              </a:rPr>
              <a:t>Süreçleri BAP Koordinasyon Birimi tarafından başlatılmayan herhangi bir harcama için ödeme yapılması </a:t>
            </a:r>
            <a:r>
              <a:rPr lang="tr-TR" sz="1700" u="sng" dirty="0">
                <a:solidFill>
                  <a:schemeClr val="tx1"/>
                </a:solidFill>
                <a:latin typeface="Arial" pitchFamily="34" charset="0"/>
                <a:cs typeface="Arial" pitchFamily="34" charset="0"/>
              </a:rPr>
              <a:t>mevzuat gereğince </a:t>
            </a:r>
            <a:r>
              <a:rPr lang="tr-TR" sz="1700" dirty="0">
                <a:solidFill>
                  <a:schemeClr val="tx1"/>
                </a:solidFill>
                <a:latin typeface="Arial" pitchFamily="34" charset="0"/>
                <a:cs typeface="Arial" pitchFamily="34" charset="0"/>
              </a:rPr>
              <a:t>mümkün değildir.</a:t>
            </a:r>
          </a:p>
          <a:p>
            <a:pPr>
              <a:lnSpc>
                <a:spcPct val="150000"/>
              </a:lnSpc>
              <a:buClr>
                <a:srgbClr val="993300"/>
              </a:buClr>
              <a:defRPr/>
            </a:pPr>
            <a:r>
              <a:rPr lang="tr-TR" sz="1700" dirty="0">
                <a:solidFill>
                  <a:schemeClr val="tx1"/>
                </a:solidFill>
                <a:latin typeface="Arial" pitchFamily="34" charset="0"/>
                <a:cs typeface="Arial" pitchFamily="34" charset="0"/>
              </a:rPr>
              <a:t>Harcamalar yalnızca proje süresiyle sınırlı kalmak üzere gerçekleştirilebilir.</a:t>
            </a:r>
          </a:p>
          <a:p>
            <a:pPr>
              <a:lnSpc>
                <a:spcPct val="150000"/>
              </a:lnSpc>
              <a:buClr>
                <a:srgbClr val="993300"/>
              </a:buClr>
              <a:defRPr/>
            </a:pPr>
            <a:r>
              <a:rPr lang="tr-TR" sz="1700" dirty="0">
                <a:solidFill>
                  <a:schemeClr val="tx1"/>
                </a:solidFill>
                <a:latin typeface="Arial" pitchFamily="34" charset="0"/>
                <a:cs typeface="Arial" pitchFamily="34" charset="0"/>
              </a:rPr>
              <a:t>Lisansüstü Tez Projeleri için harcamalar, yalnızca </a:t>
            </a:r>
            <a:r>
              <a:rPr lang="tr-TR" sz="1700" u="sng" dirty="0">
                <a:solidFill>
                  <a:srgbClr val="993300"/>
                </a:solidFill>
                <a:latin typeface="Arial" pitchFamily="34" charset="0"/>
                <a:cs typeface="Arial" pitchFamily="34" charset="0"/>
              </a:rPr>
              <a:t>tezin normal süresi </a:t>
            </a:r>
            <a:r>
              <a:rPr lang="tr-TR" sz="1700" dirty="0">
                <a:solidFill>
                  <a:schemeClr val="tx1"/>
                </a:solidFill>
                <a:latin typeface="Arial" pitchFamily="34" charset="0"/>
                <a:cs typeface="Arial" pitchFamily="34" charset="0"/>
              </a:rPr>
              <a:t>içerisinde gerçekleştirilebilir. Tez projesinin süresi bitmemiş olsa dahi, normal süresinin dışına çıkan veya bu kapsamda komisyonca ilave süre verilmeyen tezler kapsamında harcama yapılamaz. </a:t>
            </a:r>
          </a:p>
          <a:p>
            <a:pPr>
              <a:lnSpc>
                <a:spcPct val="150000"/>
              </a:lnSpc>
              <a:buClr>
                <a:srgbClr val="993300"/>
              </a:buClr>
              <a:defRPr/>
            </a:pPr>
            <a:r>
              <a:rPr lang="tr-TR" sz="1700" dirty="0">
                <a:solidFill>
                  <a:schemeClr val="tx1"/>
                </a:solidFill>
                <a:latin typeface="Arial" pitchFamily="34" charset="0"/>
                <a:cs typeface="Arial" pitchFamily="34" charset="0"/>
              </a:rPr>
              <a:t>BAP Koordinasyon Biriminin proje içeriğinde veya harcama kalemlerinde herhangi bir değişiklik yapması mümkün değildir.</a:t>
            </a:r>
          </a:p>
          <a:p>
            <a:pPr>
              <a:lnSpc>
                <a:spcPct val="150000"/>
              </a:lnSpc>
              <a:buClr>
                <a:srgbClr val="993300"/>
              </a:buClr>
              <a:defRPr/>
            </a:pPr>
            <a:r>
              <a:rPr lang="tr-TR" sz="1700" dirty="0">
                <a:solidFill>
                  <a:schemeClr val="tx1"/>
                </a:solidFill>
                <a:latin typeface="Arial" pitchFamily="34" charset="0"/>
                <a:cs typeface="Arial" pitchFamily="34" charset="0"/>
              </a:rPr>
              <a:t>Birim tarafından desteklenen projeler kapsamında üretilen her türlü yayın, patent </a:t>
            </a:r>
            <a:r>
              <a:rPr lang="tr-TR" sz="1700" dirty="0" err="1">
                <a:solidFill>
                  <a:schemeClr val="tx1"/>
                </a:solidFill>
                <a:latin typeface="Arial" pitchFamily="34" charset="0"/>
                <a:cs typeface="Arial" pitchFamily="34" charset="0"/>
              </a:rPr>
              <a:t>vb</a:t>
            </a:r>
            <a:r>
              <a:rPr lang="tr-TR" sz="1700" dirty="0">
                <a:solidFill>
                  <a:schemeClr val="tx1"/>
                </a:solidFill>
                <a:latin typeface="Arial" pitchFamily="34" charset="0"/>
                <a:cs typeface="Arial" pitchFamily="34" charset="0"/>
              </a:rPr>
              <a:t> çıktının BAP Komisyonuna sunulması zorunludur.</a:t>
            </a:r>
          </a:p>
        </p:txBody>
      </p:sp>
    </p:spTree>
    <p:extLst>
      <p:ext uri="{BB962C8B-B14F-4D97-AF65-F5344CB8AC3E}">
        <p14:creationId xmlns:p14="http://schemas.microsoft.com/office/powerpoint/2010/main" val="107036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48843" y="4069612"/>
            <a:ext cx="6515645" cy="590983"/>
          </a:xfrm>
          <a:extLst/>
        </p:spPr>
        <p:txBody>
          <a:bodyPr>
            <a:normAutofit/>
          </a:bodyPr>
          <a:lstStyle/>
          <a:p>
            <a:pPr algn="ctr" eaLnBrk="1" fontAlgn="auto" hangingPunct="1">
              <a:spcAft>
                <a:spcPts val="0"/>
              </a:spcAft>
              <a:defRPr/>
            </a:pPr>
            <a:r>
              <a:rPr lang="tr-TR" sz="2000" dirty="0">
                <a:solidFill>
                  <a:schemeClr val="tx1"/>
                </a:solidFill>
                <a:effectLst/>
              </a:rPr>
              <a:t>Proje Süreçleri Yönetim Sistemi</a:t>
            </a:r>
            <a:endParaRPr lang="tr-TR" sz="2000" dirty="0">
              <a:solidFill>
                <a:srgbClr val="002060"/>
              </a:solidFill>
            </a:endParaRPr>
          </a:p>
        </p:txBody>
      </p:sp>
      <p:grpSp>
        <p:nvGrpSpPr>
          <p:cNvPr id="10" name="Group 2"/>
          <p:cNvGrpSpPr>
            <a:grpSpLocks/>
          </p:cNvGrpSpPr>
          <p:nvPr/>
        </p:nvGrpSpPr>
        <p:grpSpPr bwMode="auto">
          <a:xfrm>
            <a:off x="6804248" y="836712"/>
            <a:ext cx="1360487" cy="1147763"/>
            <a:chOff x="8372" y="2886"/>
            <a:chExt cx="2143" cy="1807"/>
          </a:xfrm>
        </p:grpSpPr>
        <p:sp>
          <p:nvSpPr>
            <p:cNvPr id="11"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grpSp>
      <p:pic>
        <p:nvPicPr>
          <p:cNvPr id="15" name="Resim 14" descr="C:\Users\Adem\Desktop\bapsis_logo_AK_yazisiz.png"/>
          <p:cNvPicPr/>
          <p:nvPr/>
        </p:nvPicPr>
        <p:blipFill>
          <a:blip r:embed="rId2">
            <a:extLst>
              <a:ext uri="{28A0092B-C50C-407E-A947-70E740481C1C}">
                <a14:useLocalDpi xmlns:a14="http://schemas.microsoft.com/office/drawing/2010/main" val="0"/>
              </a:ext>
            </a:extLst>
          </a:blip>
          <a:srcRect/>
          <a:stretch>
            <a:fillRect/>
          </a:stretch>
        </p:blipFill>
        <p:spPr bwMode="auto">
          <a:xfrm>
            <a:off x="4361408" y="3284984"/>
            <a:ext cx="2442840" cy="670291"/>
          </a:xfrm>
          <a:prstGeom prst="rect">
            <a:avLst/>
          </a:prstGeom>
          <a:noFill/>
          <a:ln>
            <a:noFill/>
          </a:ln>
        </p:spPr>
      </p:pic>
      <p:pic>
        <p:nvPicPr>
          <p:cNvPr id="9" name="Picture 1">
            <a:extLst>
              <a:ext uri="{FF2B5EF4-FFF2-40B4-BE49-F238E27FC236}">
                <a16:creationId xmlns:a16="http://schemas.microsoft.com/office/drawing/2014/main" xmlns="" id="{77227931-F054-4AC8-8D57-718FBEB0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569158"/>
            <a:ext cx="900113" cy="9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lvl="0"/>
            <a:r>
              <a:rPr lang="tr-TR" sz="1600" dirty="0">
                <a:solidFill>
                  <a:schemeClr val="tx1"/>
                </a:solidFill>
                <a:latin typeface="Arial" charset="0"/>
                <a:cs typeface="Arial" charset="0"/>
              </a:rPr>
              <a:t>Sisteme erişim adresi:</a:t>
            </a:r>
          </a:p>
          <a:p>
            <a:pPr lvl="0">
              <a:spcBef>
                <a:spcPts val="0"/>
              </a:spcBef>
            </a:pPr>
            <a:endParaRPr lang="tr-TR" sz="1000" dirty="0">
              <a:latin typeface="Arial" charset="0"/>
              <a:cs typeface="Arial" charset="0"/>
            </a:endParaRPr>
          </a:p>
          <a:p>
            <a:pPr lvl="1"/>
            <a:r>
              <a:rPr lang="tr-TR" sz="1400" dirty="0">
                <a:latin typeface="Arial" panose="020B0604020202020204" pitchFamily="34" charset="0"/>
                <a:cs typeface="Arial" panose="020B0604020202020204" pitchFamily="34" charset="0"/>
                <a:hlinkClick r:id="rId2"/>
              </a:rPr>
              <a:t>https://bapsis.deu.edu.tr/</a:t>
            </a:r>
            <a:r>
              <a:rPr lang="tr-TR" sz="1400" dirty="0">
                <a:latin typeface="Arial" panose="020B0604020202020204" pitchFamily="34" charset="0"/>
                <a:cs typeface="Arial" panose="020B0604020202020204" pitchFamily="34" charset="0"/>
              </a:rPr>
              <a:t> </a:t>
            </a:r>
          </a:p>
          <a:p>
            <a:pPr>
              <a:lnSpc>
                <a:spcPct val="150000"/>
              </a:lnSpc>
            </a:pPr>
            <a:endParaRPr lang="tr-TR" sz="1200" dirty="0">
              <a:solidFill>
                <a:schemeClr val="tx1"/>
              </a:solidFill>
              <a:latin typeface="Arial" charset="0"/>
              <a:cs typeface="Arial" charset="0"/>
            </a:endParaRPr>
          </a:p>
          <a:p>
            <a:pPr>
              <a:lnSpc>
                <a:spcPct val="150000"/>
              </a:lnSpc>
            </a:pPr>
            <a:r>
              <a:rPr lang="tr-TR" sz="1600" dirty="0">
                <a:solidFill>
                  <a:schemeClr val="tx1"/>
                </a:solidFill>
                <a:latin typeface="Arial" charset="0"/>
                <a:cs typeface="Arial" charset="0"/>
              </a:rPr>
              <a:t>Araştırmacıların temel bilgileri Personel </a:t>
            </a:r>
            <a:r>
              <a:rPr lang="tr-TR" sz="1600" dirty="0" err="1">
                <a:solidFill>
                  <a:schemeClr val="tx1"/>
                </a:solidFill>
                <a:latin typeface="Arial" charset="0"/>
                <a:cs typeface="Arial" charset="0"/>
              </a:rPr>
              <a:t>Veritabanından</a:t>
            </a:r>
            <a:r>
              <a:rPr lang="tr-TR" sz="1600" dirty="0">
                <a:solidFill>
                  <a:schemeClr val="tx1"/>
                </a:solidFill>
                <a:latin typeface="Arial" charset="0"/>
                <a:cs typeface="Arial" charset="0"/>
              </a:rPr>
              <a:t> otomatik olarak çekilmektedir.</a:t>
            </a:r>
          </a:p>
          <a:p>
            <a:pPr lvl="0"/>
            <a:endParaRPr lang="tr-TR" sz="1200" b="1" dirty="0">
              <a:solidFill>
                <a:schemeClr val="tx1"/>
              </a:solidFill>
              <a:latin typeface="Arial" charset="0"/>
              <a:cs typeface="Arial" charset="0"/>
            </a:endParaRPr>
          </a:p>
          <a:p>
            <a:pPr lvl="0"/>
            <a:r>
              <a:rPr lang="tr-TR" sz="1600" dirty="0">
                <a:solidFill>
                  <a:schemeClr val="tx1"/>
                </a:solidFill>
                <a:latin typeface="Arial" charset="0"/>
                <a:cs typeface="Arial" charset="0"/>
              </a:rPr>
              <a:t>Sisteme giriş mevcut kurumsal kullanıcı bilgilerinizle sağlanmaktadır. </a:t>
            </a:r>
          </a:p>
          <a:p>
            <a:pPr lvl="0"/>
            <a:endParaRPr lang="tr-TR" sz="1200" dirty="0">
              <a:solidFill>
                <a:schemeClr val="tx1"/>
              </a:solidFill>
              <a:latin typeface="Arial" charset="0"/>
              <a:cs typeface="Arial" charset="0"/>
            </a:endParaRPr>
          </a:p>
          <a:p>
            <a:pPr lvl="0"/>
            <a:r>
              <a:rPr lang="tr-TR" sz="1600" dirty="0">
                <a:solidFill>
                  <a:schemeClr val="tx1"/>
                </a:solidFill>
                <a:latin typeface="Arial" charset="0"/>
                <a:cs typeface="Arial" charset="0"/>
              </a:rPr>
              <a:t>Sisteme giriş yapamayan araştırmacıların BİM ile irtibata geçmeleri önerilir.</a:t>
            </a:r>
          </a:p>
          <a:p>
            <a:pPr lvl="0"/>
            <a:endParaRPr lang="tr-TR" sz="1600"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Kullanıcı Bilgileri</a:t>
            </a:r>
            <a:endParaRPr lang="tr-TR" sz="2800" b="1" dirty="0">
              <a:solidFill>
                <a:srgbClr val="C00000"/>
              </a:solidFill>
              <a:latin typeface="Arial" pitchFamily="34" charset="0"/>
              <a:cs typeface="Arial" pitchFamily="34" charset="0"/>
            </a:endParaRPr>
          </a:p>
        </p:txBody>
      </p:sp>
      <p:sp>
        <p:nvSpPr>
          <p:cNvPr id="6" name="Sağ Ok 5"/>
          <p:cNvSpPr/>
          <p:nvPr/>
        </p:nvSpPr>
        <p:spPr>
          <a:xfrm>
            <a:off x="5940152" y="4653136"/>
            <a:ext cx="648072" cy="14401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2" name="Resim 1">
            <a:extLst>
              <a:ext uri="{FF2B5EF4-FFF2-40B4-BE49-F238E27FC236}">
                <a16:creationId xmlns:a16="http://schemas.microsoft.com/office/drawing/2014/main" xmlns="" id="{0D140CDA-459A-40CC-840A-A6A8E8EECF90}"/>
              </a:ext>
            </a:extLst>
          </p:cNvPr>
          <p:cNvPicPr>
            <a:picLocks noChangeAspect="1"/>
          </p:cNvPicPr>
          <p:nvPr/>
        </p:nvPicPr>
        <p:blipFill>
          <a:blip r:embed="rId3"/>
          <a:stretch>
            <a:fillRect/>
          </a:stretch>
        </p:blipFill>
        <p:spPr>
          <a:xfrm>
            <a:off x="467742" y="4149080"/>
            <a:ext cx="5368390" cy="2144624"/>
          </a:xfrm>
          <a:prstGeom prst="rect">
            <a:avLst/>
          </a:prstGeom>
          <a:ln>
            <a:noFill/>
          </a:ln>
          <a:effectLst>
            <a:outerShdw blurRad="190500" algn="tl" rotWithShape="0">
              <a:srgbClr val="000000">
                <a:alpha val="70000"/>
              </a:srgbClr>
            </a:outerShdw>
          </a:effectLst>
        </p:spPr>
      </p:pic>
      <p:pic>
        <p:nvPicPr>
          <p:cNvPr id="8" name="Resim 7">
            <a:extLst>
              <a:ext uri="{FF2B5EF4-FFF2-40B4-BE49-F238E27FC236}">
                <a16:creationId xmlns:a16="http://schemas.microsoft.com/office/drawing/2014/main" xmlns="" id="{E1A1BD3E-A437-4335-9FB9-310B8641B8F8}"/>
              </a:ext>
            </a:extLst>
          </p:cNvPr>
          <p:cNvPicPr>
            <a:picLocks noChangeAspect="1"/>
          </p:cNvPicPr>
          <p:nvPr/>
        </p:nvPicPr>
        <p:blipFill>
          <a:blip r:embed="rId4"/>
          <a:stretch>
            <a:fillRect/>
          </a:stretch>
        </p:blipFill>
        <p:spPr>
          <a:xfrm>
            <a:off x="6657700" y="4509120"/>
            <a:ext cx="2232248" cy="13374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097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a:extLst>
              <a:ext uri="{FF2B5EF4-FFF2-40B4-BE49-F238E27FC236}">
                <a16:creationId xmlns:a16="http://schemas.microsoft.com/office/drawing/2014/main" xmlns="" id="{A3157EC7-A0DA-4FAB-B10D-449CF568A95B}"/>
              </a:ext>
            </a:extLst>
          </p:cNvPr>
          <p:cNvGrpSpPr/>
          <p:nvPr/>
        </p:nvGrpSpPr>
        <p:grpSpPr>
          <a:xfrm>
            <a:off x="649898" y="2780928"/>
            <a:ext cx="5789745" cy="3528392"/>
            <a:chOff x="649898" y="2780928"/>
            <a:chExt cx="5789745" cy="3528392"/>
          </a:xfrm>
        </p:grpSpPr>
        <p:pic>
          <p:nvPicPr>
            <p:cNvPr id="6" name="Resim 5"/>
            <p:cNvPicPr>
              <a:picLocks noChangeAspect="1"/>
            </p:cNvPicPr>
            <p:nvPr/>
          </p:nvPicPr>
          <p:blipFill>
            <a:blip r:embed="rId3"/>
            <a:stretch>
              <a:fillRect/>
            </a:stretch>
          </p:blipFill>
          <p:spPr>
            <a:xfrm>
              <a:off x="649898" y="2780928"/>
              <a:ext cx="5789745" cy="3528392"/>
            </a:xfrm>
            <a:prstGeom prst="rect">
              <a:avLst/>
            </a:prstGeom>
            <a:ln>
              <a:noFill/>
            </a:ln>
            <a:effectLst>
              <a:outerShdw blurRad="292100" dist="139700" dir="2700000" algn="tl" rotWithShape="0">
                <a:srgbClr val="333333">
                  <a:alpha val="65000"/>
                </a:srgbClr>
              </a:outerShdw>
            </a:effectLst>
          </p:spPr>
        </p:pic>
        <p:pic>
          <p:nvPicPr>
            <p:cNvPr id="11" name="Resim 10" descr="Bozok Üniversitesi İletişim, Protokol ve Enformasyon Müdürlüğü - Logo">
              <a:extLst>
                <a:ext uri="{FF2B5EF4-FFF2-40B4-BE49-F238E27FC236}">
                  <a16:creationId xmlns:a16="http://schemas.microsoft.com/office/drawing/2014/main" xmlns="" id="{37D35CD3-BEAA-4EA7-9AC7-B680FF38C0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918594"/>
              <a:ext cx="576064" cy="576064"/>
            </a:xfrm>
            <a:prstGeom prst="rect">
              <a:avLst/>
            </a:prstGeom>
            <a:ln>
              <a:noFill/>
            </a:ln>
            <a:effectLst>
              <a:outerShdw blurRad="190500" algn="tl" rotWithShape="0">
                <a:srgbClr val="000000">
                  <a:alpha val="70000"/>
                </a:srgbClr>
              </a:outerShdw>
            </a:effectLst>
          </p:spPr>
        </p:pic>
      </p:grpSp>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400" b="1" dirty="0">
                <a:solidFill>
                  <a:schemeClr val="tx1"/>
                </a:solidFill>
                <a:latin typeface="Arial" charset="0"/>
                <a:cs typeface="Arial" charset="0"/>
              </a:rPr>
              <a:t>Proje İşlemleri </a:t>
            </a:r>
            <a:r>
              <a:rPr lang="tr-TR" sz="1400" dirty="0">
                <a:solidFill>
                  <a:schemeClr val="tx1"/>
                </a:solidFill>
                <a:latin typeface="Arial" charset="0"/>
                <a:cs typeface="Arial" charset="0"/>
              </a:rPr>
              <a:t>sayfasında Sözleşme Beklenen Projelerim alanındaki tablodan, «</a:t>
            </a:r>
            <a:r>
              <a:rPr lang="tr-TR" sz="1400" b="1" dirty="0">
                <a:solidFill>
                  <a:schemeClr val="tx1"/>
                </a:solidFill>
                <a:latin typeface="Arial" charset="0"/>
                <a:cs typeface="Arial" charset="0"/>
              </a:rPr>
              <a:t>İşlem</a:t>
            </a:r>
            <a:r>
              <a:rPr lang="tr-TR" sz="1400" dirty="0">
                <a:solidFill>
                  <a:schemeClr val="tx1"/>
                </a:solidFill>
                <a:latin typeface="Arial" charset="0"/>
                <a:cs typeface="Arial" charset="0"/>
              </a:rPr>
              <a:t>» Menüsünü kullanarak sözleşme dosyasını bilgisayarınıza indiriniz.</a:t>
            </a:r>
          </a:p>
          <a:p>
            <a:pPr lvl="0"/>
            <a:r>
              <a:rPr lang="tr-TR" sz="1400" dirty="0">
                <a:solidFill>
                  <a:schemeClr val="tx1"/>
                </a:solidFill>
                <a:latin typeface="Arial" charset="0"/>
                <a:cs typeface="Arial" charset="0"/>
              </a:rPr>
              <a:t>Sözleşme dosyasını imzalanmış olarak Birime teslim ediniz.</a:t>
            </a: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000" b="1" dirty="0">
                <a:solidFill>
                  <a:srgbClr val="0070C0"/>
                </a:solidFill>
                <a:latin typeface="Arial" pitchFamily="34" charset="0"/>
                <a:cs typeface="Arial" pitchFamily="34" charset="0"/>
              </a:rPr>
              <a:t>Destek Başvurusu Onaylanan Proje İçin Sözleşme Dosyası İndirme</a:t>
            </a:r>
            <a:endParaRPr lang="tr-TR" sz="2000" b="1" dirty="0">
              <a:solidFill>
                <a:srgbClr val="C00000"/>
              </a:solidFill>
              <a:latin typeface="Arial" pitchFamily="34" charset="0"/>
              <a:cs typeface="Arial" pitchFamily="34" charset="0"/>
            </a:endParaRPr>
          </a:p>
        </p:txBody>
      </p:sp>
      <p:sp>
        <p:nvSpPr>
          <p:cNvPr id="2" name="Yuvarlatılmış Dikdörtgen 1"/>
          <p:cNvSpPr/>
          <p:nvPr/>
        </p:nvSpPr>
        <p:spPr>
          <a:xfrm>
            <a:off x="5004048" y="5301208"/>
            <a:ext cx="1224136" cy="216024"/>
          </a:xfrm>
          <a:prstGeom prst="round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cxnSp>
        <p:nvCxnSpPr>
          <p:cNvPr id="7" name="Düz Ok Bağlayıcısı 6"/>
          <p:cNvCxnSpPr/>
          <p:nvPr/>
        </p:nvCxnSpPr>
        <p:spPr>
          <a:xfrm flipH="1">
            <a:off x="6012160" y="1916832"/>
            <a:ext cx="1008112" cy="3096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Dokuz Eylül Üniversitesi Logo (izmir) Download Vector">
            <a:extLst>
              <a:ext uri="{FF2B5EF4-FFF2-40B4-BE49-F238E27FC236}">
                <a16:creationId xmlns:a16="http://schemas.microsoft.com/office/drawing/2014/main" xmlns="" id="{88B71F0C-1243-449D-BD1D-A002F5006C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72" y="2846586"/>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xmlns="" id="{75FEA715-3157-4D12-ABC9-7F8551EFC075}"/>
              </a:ext>
            </a:extLst>
          </p:cNvPr>
          <p:cNvPicPr>
            <a:picLocks noChangeAspect="1"/>
          </p:cNvPicPr>
          <p:nvPr/>
        </p:nvPicPr>
        <p:blipFill>
          <a:blip r:embed="rId6"/>
          <a:stretch>
            <a:fillRect/>
          </a:stretch>
        </p:blipFill>
        <p:spPr>
          <a:xfrm>
            <a:off x="6876256" y="3719106"/>
            <a:ext cx="1716543" cy="25673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692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0"/>
            <a:endParaRPr lang="tr-TR" sz="1800" b="1" dirty="0">
              <a:latin typeface="Arial" charset="0"/>
              <a:cs typeface="Arial" charset="0"/>
            </a:endParaRPr>
          </a:p>
          <a:p>
            <a:pPr lvl="0">
              <a:lnSpc>
                <a:spcPct val="150000"/>
              </a:lnSpc>
            </a:pPr>
            <a:r>
              <a:rPr lang="tr-TR" sz="1800" dirty="0">
                <a:latin typeface="Arial" charset="0"/>
                <a:cs typeface="Arial" charset="0"/>
              </a:rPr>
              <a:t>BAP Koordinasyon Birimi</a:t>
            </a:r>
          </a:p>
          <a:p>
            <a:pPr lvl="0">
              <a:lnSpc>
                <a:spcPct val="150000"/>
              </a:lnSpc>
            </a:pPr>
            <a:r>
              <a:rPr lang="tr-TR" sz="1800" dirty="0">
                <a:latin typeface="Arial" charset="0"/>
                <a:cs typeface="Arial" charset="0"/>
              </a:rPr>
              <a:t>Projelerin Başlatılması ve Yürütülmesi</a:t>
            </a:r>
          </a:p>
          <a:p>
            <a:pPr lvl="0">
              <a:lnSpc>
                <a:spcPct val="150000"/>
              </a:lnSpc>
            </a:pPr>
            <a:r>
              <a:rPr lang="tr-TR" sz="1800" dirty="0">
                <a:latin typeface="Arial" charset="0"/>
                <a:cs typeface="Arial" charset="0"/>
              </a:rPr>
              <a:t>Sisteme Erişim ve Kullanıcı Bilgileri</a:t>
            </a:r>
          </a:p>
          <a:p>
            <a:pPr>
              <a:lnSpc>
                <a:spcPct val="150000"/>
              </a:lnSpc>
            </a:pPr>
            <a:r>
              <a:rPr lang="tr-TR" sz="1800" dirty="0">
                <a:latin typeface="Arial" charset="0"/>
                <a:cs typeface="Arial" charset="0"/>
              </a:rPr>
              <a:t>Harcama İşlemleri-1, (Başvurusu BAPSIS Üzerinde Başlatılan Projeler İçin)</a:t>
            </a:r>
          </a:p>
          <a:p>
            <a:pPr>
              <a:lnSpc>
                <a:spcPct val="150000"/>
              </a:lnSpc>
            </a:pPr>
            <a:r>
              <a:rPr lang="tr-TR" sz="1800" dirty="0">
                <a:latin typeface="Arial" charset="0"/>
                <a:cs typeface="Arial" charset="0"/>
              </a:rPr>
              <a:t>Harcama İşlemleri-2, (BAPSIS Sistemine Aktarılan Mevcut Projeler İçin)</a:t>
            </a:r>
          </a:p>
          <a:p>
            <a:pPr>
              <a:lnSpc>
                <a:spcPct val="150000"/>
              </a:lnSpc>
            </a:pPr>
            <a:r>
              <a:rPr lang="tr-TR" sz="1800" dirty="0">
                <a:latin typeface="Arial" charset="0"/>
                <a:cs typeface="Arial" charset="0"/>
              </a:rPr>
              <a:t>Talep, Rapor ve Yayın İşlemleri</a:t>
            </a: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İçerik</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5880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xmlns="" id="{524B8F37-7146-4F1D-A04E-D5448B575620}"/>
              </a:ext>
            </a:extLst>
          </p:cNvPr>
          <p:cNvPicPr>
            <a:picLocks noChangeAspect="1"/>
          </p:cNvPicPr>
          <p:nvPr/>
        </p:nvPicPr>
        <p:blipFill>
          <a:blip r:embed="rId2"/>
          <a:stretch>
            <a:fillRect/>
          </a:stretch>
        </p:blipFill>
        <p:spPr>
          <a:xfrm>
            <a:off x="6876256" y="3719106"/>
            <a:ext cx="1716543" cy="2567394"/>
          </a:xfrm>
          <a:prstGeom prst="rect">
            <a:avLst/>
          </a:prstGeom>
          <a:ln>
            <a:noFill/>
          </a:ln>
          <a:effectLst>
            <a:outerShdw blurRad="190500" algn="tl" rotWithShape="0">
              <a:srgbClr val="000000">
                <a:alpha val="70000"/>
              </a:srgbClr>
            </a:outerShdw>
          </a:effectLst>
        </p:spPr>
      </p:pic>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400" dirty="0">
                <a:solidFill>
                  <a:schemeClr val="tx1"/>
                </a:solidFill>
                <a:latin typeface="Arial" charset="0"/>
                <a:cs typeface="Arial" charset="0"/>
              </a:rPr>
              <a:t>Sözleşmesi onaylanan projeler, Proje İşlemleri sayfasında «Devam Eden Projelerim» tablosunda görüntülenir. </a:t>
            </a:r>
          </a:p>
          <a:p>
            <a:pPr lvl="0"/>
            <a:r>
              <a:rPr lang="tr-TR" sz="1400" dirty="0">
                <a:solidFill>
                  <a:schemeClr val="tx1"/>
                </a:solidFill>
                <a:latin typeface="Arial" charset="0"/>
                <a:cs typeface="Arial" charset="0"/>
              </a:rPr>
              <a:t>İşlem Menüsündeki seçeneklerle muhtelif süreçlerin yürütülmesi mümkündür.</a:t>
            </a: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000" b="1" dirty="0">
                <a:solidFill>
                  <a:srgbClr val="0070C0"/>
                </a:solidFill>
                <a:latin typeface="Arial" pitchFamily="34" charset="0"/>
                <a:cs typeface="Arial" pitchFamily="34" charset="0"/>
              </a:rPr>
              <a:t>Sözleşmesi Onaylanarak Yürürlük Kazanan Proje İşlemleri</a:t>
            </a:r>
            <a:endParaRPr lang="tr-TR" sz="2000" b="1" dirty="0">
              <a:solidFill>
                <a:srgbClr val="C00000"/>
              </a:solidFill>
              <a:latin typeface="Arial" pitchFamily="34" charset="0"/>
              <a:cs typeface="Arial" pitchFamily="34" charset="0"/>
            </a:endParaRPr>
          </a:p>
        </p:txBody>
      </p:sp>
      <p:pic>
        <p:nvPicPr>
          <p:cNvPr id="1026" name="Picture 2" descr="approved stamp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077072"/>
            <a:ext cx="1291449" cy="12892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 1">
            <a:extLst>
              <a:ext uri="{FF2B5EF4-FFF2-40B4-BE49-F238E27FC236}">
                <a16:creationId xmlns:a16="http://schemas.microsoft.com/office/drawing/2014/main" xmlns="" id="{D87BC662-1F4F-4DDA-A928-850D454075C2}"/>
              </a:ext>
            </a:extLst>
          </p:cNvPr>
          <p:cNvGrpSpPr/>
          <p:nvPr/>
        </p:nvGrpSpPr>
        <p:grpSpPr>
          <a:xfrm>
            <a:off x="423786" y="2833321"/>
            <a:ext cx="5887788" cy="3475999"/>
            <a:chOff x="423786" y="2833321"/>
            <a:chExt cx="5887788" cy="3475999"/>
          </a:xfrm>
        </p:grpSpPr>
        <p:pic>
          <p:nvPicPr>
            <p:cNvPr id="5" name="Resim 4"/>
            <p:cNvPicPr>
              <a:picLocks noChangeAspect="1"/>
            </p:cNvPicPr>
            <p:nvPr/>
          </p:nvPicPr>
          <p:blipFill>
            <a:blip r:embed="rId4"/>
            <a:stretch>
              <a:fillRect/>
            </a:stretch>
          </p:blipFill>
          <p:spPr>
            <a:xfrm>
              <a:off x="423786" y="2833321"/>
              <a:ext cx="5887788" cy="3475999"/>
            </a:xfrm>
            <a:prstGeom prst="rect">
              <a:avLst/>
            </a:prstGeom>
          </p:spPr>
        </p:pic>
        <p:pic>
          <p:nvPicPr>
            <p:cNvPr id="13" name="Picture 2" descr="Dokuz Eylül Üniversitesi Logo (izmir) Download Vector">
              <a:extLst>
                <a:ext uri="{FF2B5EF4-FFF2-40B4-BE49-F238E27FC236}">
                  <a16:creationId xmlns:a16="http://schemas.microsoft.com/office/drawing/2014/main" xmlns="" id="{FBFABB8D-AF5D-471B-B636-44FACBB828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924944"/>
              <a:ext cx="648072" cy="6480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Yuvarlatılmış Dikdörtgen 2"/>
          <p:cNvSpPr/>
          <p:nvPr/>
        </p:nvSpPr>
        <p:spPr>
          <a:xfrm>
            <a:off x="5220072" y="4797152"/>
            <a:ext cx="1152128" cy="172819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665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1">
              <a:lnSpc>
                <a:spcPct val="150000"/>
              </a:lnSpc>
            </a:pPr>
            <a:endParaRPr lang="tr-TR" sz="1800" dirty="0">
              <a:latin typeface="Arial" panose="020B0604020202020204" pitchFamily="34" charset="0"/>
              <a:cs typeface="Arial" panose="020B0604020202020204" pitchFamily="34" charset="0"/>
            </a:endParaRPr>
          </a:p>
          <a:p>
            <a:pPr lvl="1">
              <a:lnSpc>
                <a:spcPct val="150000"/>
              </a:lnSpc>
            </a:pPr>
            <a:r>
              <a:rPr lang="tr-TR" sz="1800" dirty="0">
                <a:solidFill>
                  <a:schemeClr val="tx1"/>
                </a:solidFill>
                <a:latin typeface="Arial" panose="020B0604020202020204" pitchFamily="34" charset="0"/>
                <a:cs typeface="Arial" panose="020B0604020202020204" pitchFamily="34" charset="0"/>
              </a:rPr>
              <a:t>Harcama İşlemleri (*)</a:t>
            </a:r>
          </a:p>
          <a:p>
            <a:pPr lvl="1">
              <a:lnSpc>
                <a:spcPct val="150000"/>
              </a:lnSpc>
            </a:pPr>
            <a:r>
              <a:rPr lang="tr-TR" sz="1800" dirty="0">
                <a:solidFill>
                  <a:schemeClr val="tx1"/>
                </a:solidFill>
                <a:latin typeface="Arial" panose="020B0604020202020204" pitchFamily="34" charset="0"/>
                <a:cs typeface="Arial" panose="020B0604020202020204" pitchFamily="34" charset="0"/>
              </a:rPr>
              <a:t>Talep İşlemleri</a:t>
            </a:r>
          </a:p>
          <a:p>
            <a:pPr lvl="1">
              <a:lnSpc>
                <a:spcPct val="150000"/>
              </a:lnSpc>
            </a:pPr>
            <a:r>
              <a:rPr lang="tr-TR" sz="1800" dirty="0">
                <a:solidFill>
                  <a:schemeClr val="tx1"/>
                </a:solidFill>
                <a:latin typeface="Arial" panose="020B0604020202020204" pitchFamily="34" charset="0"/>
                <a:cs typeface="Arial" panose="020B0604020202020204" pitchFamily="34" charset="0"/>
              </a:rPr>
              <a:t>Rapor İşlemleri</a:t>
            </a:r>
          </a:p>
          <a:p>
            <a:pPr lvl="1">
              <a:lnSpc>
                <a:spcPct val="150000"/>
              </a:lnSpc>
            </a:pPr>
            <a:r>
              <a:rPr lang="tr-TR" sz="1800" dirty="0">
                <a:solidFill>
                  <a:schemeClr val="tx1"/>
                </a:solidFill>
                <a:latin typeface="Arial" panose="020B0604020202020204" pitchFamily="34" charset="0"/>
                <a:cs typeface="Arial" panose="020B0604020202020204" pitchFamily="34" charset="0"/>
              </a:rPr>
              <a:t>Yayın İşlemleri</a:t>
            </a:r>
          </a:p>
          <a:p>
            <a:pPr lvl="1"/>
            <a:endParaRPr lang="tr-TR" sz="1600" dirty="0">
              <a:latin typeface="Arial" panose="020B0604020202020204" pitchFamily="34" charset="0"/>
              <a:cs typeface="Arial" panose="020B0604020202020204" pitchFamily="34" charset="0"/>
            </a:endParaRPr>
          </a:p>
          <a:p>
            <a:pPr lvl="1"/>
            <a:endParaRPr lang="tr-TR" sz="1600" dirty="0">
              <a:latin typeface="Arial" panose="020B0604020202020204" pitchFamily="34" charset="0"/>
              <a:cs typeface="Arial" panose="020B0604020202020204" pitchFamily="34" charset="0"/>
            </a:endParaRPr>
          </a:p>
          <a:p>
            <a:pPr lvl="1"/>
            <a:r>
              <a:rPr lang="tr-TR" sz="1600" dirty="0">
                <a:solidFill>
                  <a:srgbClr val="C00000"/>
                </a:solidFill>
                <a:latin typeface="Arial" panose="020B0604020202020204" pitchFamily="34" charset="0"/>
                <a:cs typeface="Arial" panose="020B0604020202020204" pitchFamily="34" charset="0"/>
              </a:rPr>
              <a:t>Tüm süreçler BAPSİS üzerinden gerçekleştirilmektedir !</a:t>
            </a: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Yürüyen Projeler Kapsamında Gerçekleştirilecek İşlemler</a:t>
            </a:r>
          </a:p>
        </p:txBody>
      </p:sp>
      <p:sp>
        <p:nvSpPr>
          <p:cNvPr id="5" name="Metin kutusu 4"/>
          <p:cNvSpPr txBox="1"/>
          <p:nvPr/>
        </p:nvSpPr>
        <p:spPr>
          <a:xfrm>
            <a:off x="684969" y="5887227"/>
            <a:ext cx="7703455" cy="646331"/>
          </a:xfrm>
          <a:prstGeom prst="rect">
            <a:avLst/>
          </a:prstGeom>
          <a:noFill/>
        </p:spPr>
        <p:txBody>
          <a:bodyPr wrap="square" rtlCol="0">
            <a:spAutoFit/>
          </a:bodyPr>
          <a:lstStyle/>
          <a:p>
            <a:pPr>
              <a:buNone/>
            </a:pPr>
            <a:r>
              <a:rPr lang="tr-TR" sz="1200" dirty="0"/>
              <a:t>(*) Başvuru, değerlendirme ve onay süreçleri BAPSIS sistemi üzerinden yürütülen projeler ile sisteme aktarılan mevcut projelerin harcama süreçlerinde küçük farklılıklar vardır. Lütfen ilgili başlıklar altında verilen açıklamaları dikkatle inceleyiniz.</a:t>
            </a:r>
          </a:p>
        </p:txBody>
      </p:sp>
    </p:spTree>
    <p:extLst>
      <p:ext uri="{BB962C8B-B14F-4D97-AF65-F5344CB8AC3E}">
        <p14:creationId xmlns:p14="http://schemas.microsoft.com/office/powerpoint/2010/main" val="258823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(1)</a:t>
            </a:r>
          </a:p>
        </p:txBody>
      </p:sp>
      <p:sp>
        <p:nvSpPr>
          <p:cNvPr id="29" name="Metin kutusu 28"/>
          <p:cNvSpPr txBox="1"/>
          <p:nvPr/>
        </p:nvSpPr>
        <p:spPr>
          <a:xfrm>
            <a:off x="457570" y="4609548"/>
            <a:ext cx="6977539" cy="1252651"/>
          </a:xfrm>
          <a:prstGeom prst="rect">
            <a:avLst/>
          </a:prstGeom>
          <a:noFill/>
        </p:spPr>
        <p:txBody>
          <a:bodyPr wrap="square" rtlCol="0">
            <a:spAutoFit/>
          </a:bodyPr>
          <a:lstStyle/>
          <a:p>
            <a:pPr marL="228600" indent="-228600">
              <a:buClr>
                <a:srgbClr val="0070C0"/>
              </a:buClr>
              <a:buFont typeface="+mj-lt"/>
              <a:buAutoNum type="arabicPeriod"/>
            </a:pPr>
            <a:r>
              <a:rPr lang="tr-TR" sz="1300" dirty="0"/>
              <a:t>Harcama talebi sistem üzerinden Birime iletilir</a:t>
            </a:r>
          </a:p>
          <a:p>
            <a:pPr marL="228600" indent="-228600">
              <a:buClr>
                <a:srgbClr val="0070C0"/>
              </a:buClr>
              <a:buFont typeface="+mj-lt"/>
              <a:buAutoNum type="arabicPeriod"/>
            </a:pPr>
            <a:r>
              <a:rPr lang="tr-TR" sz="1300" dirty="0"/>
              <a:t>Sistem tarafından üretilen Harcama Talep Dilekçesi imzalı olarak Birime teslim edilir.</a:t>
            </a:r>
          </a:p>
          <a:p>
            <a:pPr marL="228600" indent="-228600">
              <a:buClr>
                <a:srgbClr val="0070C0"/>
              </a:buClr>
              <a:buFont typeface="+mj-lt"/>
              <a:buAutoNum type="arabicPeriod"/>
            </a:pPr>
            <a:r>
              <a:rPr lang="tr-TR" sz="1300" dirty="0"/>
              <a:t>İmzalı Harcama Talep Dilekçesi Birime teslim edilmeyen harcama başvuruları iade edilir.</a:t>
            </a:r>
          </a:p>
          <a:p>
            <a:pPr marL="228600" indent="-228600">
              <a:buClr>
                <a:srgbClr val="0070C0"/>
              </a:buClr>
              <a:buFont typeface="+mj-lt"/>
              <a:buAutoNum type="arabicPeriod"/>
            </a:pPr>
            <a:r>
              <a:rPr lang="tr-TR" sz="1300" dirty="0"/>
              <a:t>Dilekçesi teslim edilen başvurular için Koordinatörden Harcama Onayı alınır.</a:t>
            </a:r>
          </a:p>
          <a:p>
            <a:pPr marL="228600" indent="-228600">
              <a:buClr>
                <a:srgbClr val="0070C0"/>
              </a:buClr>
              <a:buFont typeface="+mj-lt"/>
              <a:buAutoNum type="arabicPeriod"/>
            </a:pPr>
            <a:r>
              <a:rPr lang="tr-TR" sz="1300" dirty="0"/>
              <a:t>Harcama Süreci Yürütülür.</a:t>
            </a:r>
          </a:p>
        </p:txBody>
      </p:sp>
      <p:grpSp>
        <p:nvGrpSpPr>
          <p:cNvPr id="5" name="Grup 4"/>
          <p:cNvGrpSpPr/>
          <p:nvPr/>
        </p:nvGrpSpPr>
        <p:grpSpPr>
          <a:xfrm>
            <a:off x="2402372" y="1548191"/>
            <a:ext cx="6363058" cy="3546968"/>
            <a:chOff x="2402372" y="1548191"/>
            <a:chExt cx="6363058" cy="3546968"/>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372" y="2067592"/>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897955" y="3918489"/>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a:t>Koordinatör Harcama Onayı</a:t>
              </a:r>
            </a:p>
          </p:txBody>
        </p:sp>
        <p:sp>
          <p:nvSpPr>
            <p:cNvPr id="3" name="Elmas 2"/>
            <p:cNvSpPr/>
            <p:nvPr/>
          </p:nvSpPr>
          <p:spPr>
            <a:xfrm>
              <a:off x="6994921" y="2620477"/>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100" dirty="0"/>
                <a:t>Teslim Edildi</a:t>
              </a:r>
            </a:p>
          </p:txBody>
        </p:sp>
        <p:sp>
          <p:nvSpPr>
            <p:cNvPr id="23" name="Sağ Ok 22"/>
            <p:cNvSpPr/>
            <p:nvPr/>
          </p:nvSpPr>
          <p:spPr>
            <a:xfrm rot="16200000" flipH="1">
              <a:off x="7480989" y="2409044"/>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2" name="Oval 31"/>
            <p:cNvSpPr/>
            <p:nvPr/>
          </p:nvSpPr>
          <p:spPr>
            <a:xfrm>
              <a:off x="3321178" y="172414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1</a:t>
              </a:r>
            </a:p>
          </p:txBody>
        </p:sp>
        <p:sp>
          <p:nvSpPr>
            <p:cNvPr id="39" name="Oval 38"/>
            <p:cNvSpPr/>
            <p:nvPr/>
          </p:nvSpPr>
          <p:spPr>
            <a:xfrm>
              <a:off x="7435109" y="4751399"/>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5</a:t>
              </a:r>
            </a:p>
          </p:txBody>
        </p:sp>
        <p:sp>
          <p:nvSpPr>
            <p:cNvPr id="40" name="Oval 39"/>
            <p:cNvSpPr/>
            <p:nvPr/>
          </p:nvSpPr>
          <p:spPr>
            <a:xfrm>
              <a:off x="3321178" y="2263327"/>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2</a:t>
              </a:r>
            </a:p>
          </p:txBody>
        </p:sp>
        <p:sp>
          <p:nvSpPr>
            <p:cNvPr id="42" name="Metin kutusu 41"/>
            <p:cNvSpPr txBox="1"/>
            <p:nvPr/>
          </p:nvSpPr>
          <p:spPr>
            <a:xfrm>
              <a:off x="6427137" y="3189637"/>
              <a:ext cx="567784" cy="276999"/>
            </a:xfrm>
            <a:prstGeom prst="rect">
              <a:avLst/>
            </a:prstGeom>
            <a:noFill/>
          </p:spPr>
          <p:txBody>
            <a:bodyPr wrap="none" rtlCol="0">
              <a:spAutoFit/>
            </a:bodyPr>
            <a:lstStyle/>
            <a:p>
              <a:pPr algn="ctr">
                <a:buClr>
                  <a:srgbClr val="0070C0"/>
                </a:buClr>
                <a:buNone/>
              </a:pPr>
              <a:r>
                <a:rPr lang="tr-TR" sz="1200" b="1" dirty="0">
                  <a:solidFill>
                    <a:srgbClr val="993300"/>
                  </a:solidFill>
                </a:rPr>
                <a:t>Hayır</a:t>
              </a:r>
            </a:p>
          </p:txBody>
        </p:sp>
        <p:sp>
          <p:nvSpPr>
            <p:cNvPr id="43" name="Metin kutusu 42"/>
            <p:cNvSpPr txBox="1"/>
            <p:nvPr/>
          </p:nvSpPr>
          <p:spPr>
            <a:xfrm>
              <a:off x="7676421" y="3562814"/>
              <a:ext cx="492443" cy="276999"/>
            </a:xfrm>
            <a:prstGeom prst="rect">
              <a:avLst/>
            </a:prstGeom>
            <a:noFill/>
          </p:spPr>
          <p:txBody>
            <a:bodyPr wrap="none" rtlCol="0">
              <a:spAutoFit/>
            </a:bodyPr>
            <a:lstStyle/>
            <a:p>
              <a:pPr algn="ctr">
                <a:buClr>
                  <a:srgbClr val="0070C0"/>
                </a:buClr>
                <a:buNone/>
              </a:pPr>
              <a:r>
                <a:rPr lang="tr-TR" sz="1200" dirty="0"/>
                <a:t>Evet</a:t>
              </a:r>
            </a:p>
          </p:txBody>
        </p:sp>
        <p:sp>
          <p:nvSpPr>
            <p:cNvPr id="45" name="Oval 44"/>
            <p:cNvSpPr/>
            <p:nvPr/>
          </p:nvSpPr>
          <p:spPr>
            <a:xfrm>
              <a:off x="3321178" y="26945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3</a:t>
              </a:r>
            </a:p>
          </p:txBody>
        </p:sp>
        <p:sp>
          <p:nvSpPr>
            <p:cNvPr id="36" name="Dikdörtgen 35"/>
            <p:cNvSpPr/>
            <p:nvPr/>
          </p:nvSpPr>
          <p:spPr>
            <a:xfrm>
              <a:off x="6922913" y="1643484"/>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Harcama Ofisi</a:t>
              </a:r>
            </a:p>
          </p:txBody>
        </p:sp>
        <p:sp>
          <p:nvSpPr>
            <p:cNvPr id="37" name="Sağ Ok 36"/>
            <p:cNvSpPr/>
            <p:nvPr/>
          </p:nvSpPr>
          <p:spPr>
            <a:xfrm rot="16200000" flipH="1">
              <a:off x="7480989" y="3695036"/>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4" name="Metin kutusu 43"/>
            <p:cNvSpPr txBox="1"/>
            <p:nvPr/>
          </p:nvSpPr>
          <p:spPr>
            <a:xfrm rot="625546">
              <a:off x="4037387" y="3126869"/>
              <a:ext cx="2447529" cy="276999"/>
            </a:xfrm>
            <a:prstGeom prst="rect">
              <a:avLst/>
            </a:prstGeom>
            <a:noFill/>
          </p:spPr>
          <p:txBody>
            <a:bodyPr wrap="none" rtlCol="0">
              <a:spAutoFit/>
            </a:bodyPr>
            <a:lstStyle/>
            <a:p>
              <a:pPr algn="ctr">
                <a:buClr>
                  <a:srgbClr val="0070C0"/>
                </a:buClr>
                <a:buNone/>
              </a:pPr>
              <a:r>
                <a:rPr lang="tr-TR" sz="1200" dirty="0"/>
                <a:t>Harcama Talebinin İade Edilmesi</a:t>
              </a:r>
            </a:p>
          </p:txBody>
        </p:sp>
        <p:sp>
          <p:nvSpPr>
            <p:cNvPr id="46" name="Sağ Ok 45"/>
            <p:cNvSpPr/>
            <p:nvPr/>
          </p:nvSpPr>
          <p:spPr>
            <a:xfrm rot="10800000" flipH="1" flipV="1">
              <a:off x="3799731" y="1837443"/>
              <a:ext cx="2988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Metin kutusu 46"/>
            <p:cNvSpPr txBox="1"/>
            <p:nvPr/>
          </p:nvSpPr>
          <p:spPr>
            <a:xfrm rot="21596991">
              <a:off x="4020230" y="1548191"/>
              <a:ext cx="2354554" cy="276999"/>
            </a:xfrm>
            <a:prstGeom prst="rect">
              <a:avLst/>
            </a:prstGeom>
            <a:noFill/>
          </p:spPr>
          <p:txBody>
            <a:bodyPr wrap="none" rtlCol="0">
              <a:spAutoFit/>
            </a:bodyPr>
            <a:lstStyle/>
            <a:p>
              <a:pPr algn="ctr">
                <a:buClr>
                  <a:srgbClr val="0070C0"/>
                </a:buClr>
                <a:buNone/>
              </a:pPr>
              <a:r>
                <a:rPr lang="tr-TR" sz="1200" dirty="0"/>
                <a:t>Online Harcama Talep Dilekçesi</a:t>
              </a:r>
            </a:p>
          </p:txBody>
        </p:sp>
        <p:sp>
          <p:nvSpPr>
            <p:cNvPr id="52" name="Sağ Ok 51"/>
            <p:cNvSpPr/>
            <p:nvPr/>
          </p:nvSpPr>
          <p:spPr>
            <a:xfrm rot="11428555" flipH="1" flipV="1">
              <a:off x="3869379" y="2702472"/>
              <a:ext cx="2988000" cy="11716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53" name="Metin kutusu 52"/>
            <p:cNvSpPr txBox="1"/>
            <p:nvPr/>
          </p:nvSpPr>
          <p:spPr>
            <a:xfrm rot="625546">
              <a:off x="4089084" y="2430329"/>
              <a:ext cx="2356158" cy="276999"/>
            </a:xfrm>
            <a:prstGeom prst="rect">
              <a:avLst/>
            </a:prstGeom>
            <a:noFill/>
          </p:spPr>
          <p:txBody>
            <a:bodyPr wrap="none" rtlCol="0">
              <a:spAutoFit/>
            </a:bodyPr>
            <a:lstStyle/>
            <a:p>
              <a:pPr algn="ctr">
                <a:buClr>
                  <a:srgbClr val="0070C0"/>
                </a:buClr>
                <a:buNone/>
              </a:pPr>
              <a:r>
                <a:rPr lang="tr-TR" sz="1200" dirty="0"/>
                <a:t>İmzalı Harcama Talep Dilekçesi</a:t>
              </a:r>
            </a:p>
          </p:txBody>
        </p:sp>
        <p:sp>
          <p:nvSpPr>
            <p:cNvPr id="56" name="Sağ Ok 55"/>
            <p:cNvSpPr/>
            <p:nvPr/>
          </p:nvSpPr>
          <p:spPr>
            <a:xfrm rot="11422537" flipV="1">
              <a:off x="3867899" y="3023747"/>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9" name="Metin kutusu 58"/>
            <p:cNvSpPr txBox="1"/>
            <p:nvPr/>
          </p:nvSpPr>
          <p:spPr>
            <a:xfrm>
              <a:off x="7676421" y="2374299"/>
              <a:ext cx="492443" cy="276999"/>
            </a:xfrm>
            <a:prstGeom prst="rect">
              <a:avLst/>
            </a:prstGeom>
            <a:noFill/>
          </p:spPr>
          <p:txBody>
            <a:bodyPr wrap="none" rtlCol="0">
              <a:spAutoFit/>
            </a:bodyPr>
            <a:lstStyle/>
            <a:p>
              <a:pPr algn="ctr">
                <a:buClr>
                  <a:srgbClr val="0070C0"/>
                </a:buClr>
                <a:buNone/>
              </a:pPr>
              <a:r>
                <a:rPr lang="tr-TR" sz="1200" dirty="0"/>
                <a:t>Evet</a:t>
              </a:r>
            </a:p>
          </p:txBody>
        </p:sp>
        <p:sp>
          <p:nvSpPr>
            <p:cNvPr id="60" name="Oval 59"/>
            <p:cNvSpPr/>
            <p:nvPr/>
          </p:nvSpPr>
          <p:spPr>
            <a:xfrm>
              <a:off x="8421670" y="397875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4</a:t>
              </a:r>
            </a:p>
          </p:txBody>
        </p:sp>
        <p:sp>
          <p:nvSpPr>
            <p:cNvPr id="61" name="Sağ Ok 60"/>
            <p:cNvSpPr/>
            <p:nvPr/>
          </p:nvSpPr>
          <p:spPr>
            <a:xfrm rot="16200000" flipH="1">
              <a:off x="7480989" y="4496968"/>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grpSp>
      <p:sp>
        <p:nvSpPr>
          <p:cNvPr id="25" name="Metin kutusu 24"/>
          <p:cNvSpPr txBox="1"/>
          <p:nvPr/>
        </p:nvSpPr>
        <p:spPr>
          <a:xfrm>
            <a:off x="755576" y="6309320"/>
            <a:ext cx="6665607" cy="276999"/>
          </a:xfrm>
          <a:prstGeom prst="rect">
            <a:avLst/>
          </a:prstGeom>
          <a:noFill/>
        </p:spPr>
        <p:txBody>
          <a:bodyPr wrap="none" rtlCol="0">
            <a:spAutoFit/>
          </a:bodyPr>
          <a:lstStyle/>
          <a:p>
            <a:r>
              <a:rPr lang="tr-TR" sz="1200" dirty="0"/>
              <a:t>(1) Başvuru, değerlendirme ve onay süreçleri BAPSIS sistemi üzerinden yürütülen projeler için</a:t>
            </a:r>
          </a:p>
        </p:txBody>
      </p:sp>
    </p:spTree>
    <p:extLst>
      <p:ext uri="{BB962C8B-B14F-4D97-AF65-F5344CB8AC3E}">
        <p14:creationId xmlns:p14="http://schemas.microsoft.com/office/powerpoint/2010/main" val="136319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2"/>
            <a:ext cx="8229600" cy="4383087"/>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Harcama talebi BAP Komisyonu tarafından onaylanan bütçe kalemleri arasından seçim yapılarak oluşturulur.</a:t>
            </a:r>
          </a:p>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Proje Adı veya «İşlem» menüsünden sırasıyla «</a:t>
            </a:r>
            <a:r>
              <a:rPr lang="tr-TR" sz="1400" b="1" dirty="0">
                <a:solidFill>
                  <a:schemeClr val="tx1"/>
                </a:solidFill>
                <a:latin typeface="Arial" panose="020B0604020202020204" pitchFamily="34" charset="0"/>
                <a:cs typeface="Arial" panose="020B0604020202020204" pitchFamily="34" charset="0"/>
              </a:rPr>
              <a:t>Harcama İşlemleri</a:t>
            </a:r>
            <a:r>
              <a:rPr lang="tr-TR" sz="1400" dirty="0">
                <a:solidFill>
                  <a:schemeClr val="tx1"/>
                </a:solidFill>
                <a:latin typeface="Arial" panose="020B0604020202020204" pitchFamily="34" charset="0"/>
                <a:cs typeface="Arial" panose="020B0604020202020204" pitchFamily="34" charset="0"/>
              </a:rPr>
              <a:t>» ve «</a:t>
            </a:r>
            <a:r>
              <a:rPr lang="tr-TR" sz="1400" b="1" dirty="0">
                <a:solidFill>
                  <a:schemeClr val="tx1"/>
                </a:solidFill>
                <a:latin typeface="Arial" panose="020B0604020202020204" pitchFamily="34" charset="0"/>
                <a:cs typeface="Arial" panose="020B0604020202020204" pitchFamily="34" charset="0"/>
              </a:rPr>
              <a:t>Harcama Talebi Oluştur</a:t>
            </a:r>
            <a:r>
              <a:rPr lang="tr-TR" sz="1400" dirty="0">
                <a:solidFill>
                  <a:schemeClr val="tx1"/>
                </a:solidFill>
                <a:latin typeface="Arial" panose="020B0604020202020204" pitchFamily="34" charset="0"/>
                <a:cs typeface="Arial" panose="020B0604020202020204" pitchFamily="34" charset="0"/>
              </a:rPr>
              <a:t>» alanlarına geçiş yapılır.</a:t>
            </a:r>
          </a:p>
          <a:p>
            <a:pPr lvl="1">
              <a:lnSpc>
                <a:spcPct val="150000"/>
              </a:lnSpc>
            </a:pPr>
            <a:endParaRPr lang="tr-TR" sz="1400" dirty="0">
              <a:latin typeface="Arial" panose="020B0604020202020204" pitchFamily="34" charset="0"/>
              <a:cs typeface="Arial" panose="020B0604020202020204" pitchFamily="34" charset="0"/>
            </a:endParaRPr>
          </a:p>
          <a:p>
            <a:pPr marL="329184" lvl="1" indent="0">
              <a:lnSpc>
                <a:spcPct val="150000"/>
              </a:lnSpc>
              <a:buNone/>
            </a:pPr>
            <a:r>
              <a:rPr lang="tr-TR" sz="1400" dirty="0">
                <a:solidFill>
                  <a:srgbClr val="FF0000"/>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a:t>(1) Başvuru, değerlendirme ve onay süreçleri BAPSIS sistemi üzerinden yürütülen projeler için</a:t>
            </a:r>
          </a:p>
        </p:txBody>
      </p:sp>
      <p:pic>
        <p:nvPicPr>
          <p:cNvPr id="6" name="Resim 5"/>
          <p:cNvPicPr>
            <a:picLocks noChangeAspect="1"/>
          </p:cNvPicPr>
          <p:nvPr/>
        </p:nvPicPr>
        <p:blipFill>
          <a:blip r:embed="rId2"/>
          <a:stretch>
            <a:fillRect/>
          </a:stretch>
        </p:blipFill>
        <p:spPr>
          <a:xfrm>
            <a:off x="318087" y="3862157"/>
            <a:ext cx="1800225" cy="2019300"/>
          </a:xfrm>
          <a:prstGeom prst="rect">
            <a:avLst/>
          </a:prstGeom>
        </p:spPr>
      </p:pic>
      <p:pic>
        <p:nvPicPr>
          <p:cNvPr id="8" name="Resim 7"/>
          <p:cNvPicPr>
            <a:picLocks noChangeAspect="1"/>
          </p:cNvPicPr>
          <p:nvPr/>
        </p:nvPicPr>
        <p:blipFill>
          <a:blip r:embed="rId3"/>
          <a:stretch>
            <a:fillRect/>
          </a:stretch>
        </p:blipFill>
        <p:spPr>
          <a:xfrm>
            <a:off x="2371613" y="4530444"/>
            <a:ext cx="1781175" cy="1362075"/>
          </a:xfrm>
          <a:prstGeom prst="rect">
            <a:avLst/>
          </a:prstGeom>
        </p:spPr>
      </p:pic>
      <p:pic>
        <p:nvPicPr>
          <p:cNvPr id="12" name="Resim 11"/>
          <p:cNvPicPr>
            <a:picLocks noChangeAspect="1"/>
          </p:cNvPicPr>
          <p:nvPr/>
        </p:nvPicPr>
        <p:blipFill>
          <a:blip r:embed="rId4"/>
          <a:stretch>
            <a:fillRect/>
          </a:stretch>
        </p:blipFill>
        <p:spPr>
          <a:xfrm>
            <a:off x="4149411" y="4797435"/>
            <a:ext cx="4537389" cy="883789"/>
          </a:xfrm>
          <a:prstGeom prst="rect">
            <a:avLst/>
          </a:prstGeom>
        </p:spPr>
      </p:pic>
      <p:sp>
        <p:nvSpPr>
          <p:cNvPr id="17" name="Sağ Ok 16"/>
          <p:cNvSpPr/>
          <p:nvPr/>
        </p:nvSpPr>
        <p:spPr>
          <a:xfrm rot="10800000" flipH="1" flipV="1">
            <a:off x="1732994" y="4891489"/>
            <a:ext cx="72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3"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(1)</a:t>
            </a:r>
          </a:p>
        </p:txBody>
      </p:sp>
      <p:pic>
        <p:nvPicPr>
          <p:cNvPr id="7" name="Resim 6"/>
          <p:cNvPicPr>
            <a:picLocks noChangeAspect="1"/>
          </p:cNvPicPr>
          <p:nvPr/>
        </p:nvPicPr>
        <p:blipFill>
          <a:blip r:embed="rId5"/>
          <a:stretch>
            <a:fillRect/>
          </a:stretch>
        </p:blipFill>
        <p:spPr>
          <a:xfrm>
            <a:off x="971600" y="2719861"/>
            <a:ext cx="7288111" cy="1057657"/>
          </a:xfrm>
          <a:prstGeom prst="rect">
            <a:avLst/>
          </a:prstGeom>
        </p:spPr>
      </p:pic>
      <p:sp>
        <p:nvSpPr>
          <p:cNvPr id="11" name="Sağ Ok 10"/>
          <p:cNvSpPr/>
          <p:nvPr/>
        </p:nvSpPr>
        <p:spPr>
          <a:xfrm rot="19754468" flipH="1" flipV="1">
            <a:off x="1487977" y="4196258"/>
            <a:ext cx="248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6701" y="34629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796596" y="3575719"/>
            <a:ext cx="421618" cy="421618"/>
          </a:xfrm>
          <a:prstGeom prst="rect">
            <a:avLst/>
          </a:prstGeom>
        </p:spPr>
      </p:pic>
    </p:spTree>
    <p:extLst>
      <p:ext uri="{BB962C8B-B14F-4D97-AF65-F5344CB8AC3E}">
        <p14:creationId xmlns:p14="http://schemas.microsoft.com/office/powerpoint/2010/main" val="361949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09422"/>
          </a:xfrm>
        </p:spPr>
        <p:txBody>
          <a:bodyPr>
            <a:no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Mal, Malzeme veya Hizmet Alımı harcama talebi için «Genel </a:t>
            </a:r>
            <a:r>
              <a:rPr lang="tr-TR" sz="1400" dirty="0" err="1">
                <a:solidFill>
                  <a:schemeClr val="tx1"/>
                </a:solidFill>
                <a:latin typeface="Arial" panose="020B0604020202020204" pitchFamily="34" charset="0"/>
                <a:cs typeface="Arial" panose="020B0604020202020204" pitchFamily="34" charset="0"/>
              </a:rPr>
              <a:t>Satınalma</a:t>
            </a:r>
            <a:r>
              <a:rPr lang="tr-TR" sz="1400" dirty="0">
                <a:solidFill>
                  <a:schemeClr val="tx1"/>
                </a:solidFill>
                <a:latin typeface="Arial" panose="020B0604020202020204" pitchFamily="34" charset="0"/>
                <a:cs typeface="Arial" panose="020B0604020202020204" pitchFamily="34" charset="0"/>
              </a:rPr>
              <a:t> Talebi Oluştur» butonu kullanılır. Seyahate yönelik harcama talepleri ise «Seyahat Harcama Talebi Oluştur» butonu kullanılarak gerçekleştirilir. </a:t>
            </a:r>
            <a:r>
              <a:rPr lang="tr-TR" sz="1400" dirty="0">
                <a:solidFill>
                  <a:srgbClr val="FF0000"/>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a:t>(1) Başvuru, değerlendirme ve onay süreçleri BAPSIS sistemi üzerinden yürütülen projeler için</a:t>
            </a:r>
          </a:p>
        </p:txBody>
      </p:sp>
      <p:grpSp>
        <p:nvGrpSpPr>
          <p:cNvPr id="3" name="Grup 2"/>
          <p:cNvGrpSpPr/>
          <p:nvPr/>
        </p:nvGrpSpPr>
        <p:grpSpPr>
          <a:xfrm>
            <a:off x="1680497" y="2290282"/>
            <a:ext cx="5838825" cy="2586355"/>
            <a:chOff x="1680497" y="2290282"/>
            <a:chExt cx="5838825" cy="2586355"/>
          </a:xfrm>
        </p:grpSpPr>
        <p:pic>
          <p:nvPicPr>
            <p:cNvPr id="12" name="Resim 11"/>
            <p:cNvPicPr>
              <a:picLocks noChangeAspect="1"/>
            </p:cNvPicPr>
            <p:nvPr/>
          </p:nvPicPr>
          <p:blipFill>
            <a:blip r:embed="rId2"/>
            <a:stretch>
              <a:fillRect/>
            </a:stretch>
          </p:blipFill>
          <p:spPr>
            <a:xfrm>
              <a:off x="2195736" y="2290282"/>
              <a:ext cx="4537389" cy="883789"/>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067" y="2958444"/>
              <a:ext cx="421618" cy="421618"/>
            </a:xfrm>
            <a:prstGeom prst="rect">
              <a:avLst/>
            </a:prstGeom>
          </p:spPr>
        </p:pic>
        <p:pic>
          <p:nvPicPr>
            <p:cNvPr id="7" name="Resim 6"/>
            <p:cNvPicPr>
              <a:picLocks noChangeAspect="1"/>
            </p:cNvPicPr>
            <p:nvPr/>
          </p:nvPicPr>
          <p:blipFill>
            <a:blip r:embed="rId4"/>
            <a:stretch>
              <a:fillRect/>
            </a:stretch>
          </p:blipFill>
          <p:spPr>
            <a:xfrm>
              <a:off x="1680497" y="3419312"/>
              <a:ext cx="5838825" cy="1457325"/>
            </a:xfrm>
            <a:prstGeom prst="rect">
              <a:avLst/>
            </a:prstGeom>
            <a:ln>
              <a:noFill/>
            </a:ln>
            <a:effectLst>
              <a:outerShdw blurRad="190500" algn="tl" rotWithShape="0">
                <a:srgbClr val="000000">
                  <a:alpha val="70000"/>
                </a:srgbClr>
              </a:outerShdw>
            </a:effectLst>
          </p:spPr>
        </p:pic>
        <p:sp>
          <p:nvSpPr>
            <p:cNvPr id="17" name="Sağ Ok 16"/>
            <p:cNvSpPr/>
            <p:nvPr/>
          </p:nvSpPr>
          <p:spPr>
            <a:xfrm rot="16200000" flipH="1" flipV="1">
              <a:off x="3092808" y="3171122"/>
              <a:ext cx="36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6650464" y="3995297"/>
              <a:ext cx="421618" cy="421618"/>
            </a:xfrm>
            <a:prstGeom prst="rect">
              <a:avLst/>
            </a:prstGeom>
          </p:spPr>
        </p:pic>
      </p:grpSp>
      <p:sp>
        <p:nvSpPr>
          <p:cNvPr id="14" name="Rectangle 3"/>
          <p:cNvSpPr txBox="1">
            <a:spLocks noChangeArrowheads="1"/>
          </p:cNvSpPr>
          <p:nvPr/>
        </p:nvSpPr>
        <p:spPr>
          <a:xfrm>
            <a:off x="457200" y="5121345"/>
            <a:ext cx="8229600"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a:solidFill>
                  <a:schemeClr val="tx1"/>
                </a:solidFill>
                <a:latin typeface="Arial" panose="020B0604020202020204" pitchFamily="34" charset="0"/>
                <a:cs typeface="Arial" panose="020B0604020202020204" pitchFamily="34" charset="0"/>
              </a:rPr>
              <a:t>Komisyon tarafından onaylanan bütçe kalemlerinden alımı talep edilenler seçilir. Seçim aşamasında onaylanan miktarların gerektiği kadarının alınması için azaltılması, kalan miktarların ilerleyen aşamalarda talep edilmesi mümkündür. </a:t>
            </a:r>
          </a:p>
        </p:txBody>
      </p:sp>
      <p:sp>
        <p:nvSpPr>
          <p:cNvPr id="11"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(1)</a:t>
            </a:r>
          </a:p>
        </p:txBody>
      </p:sp>
    </p:spTree>
    <p:extLst>
      <p:ext uri="{BB962C8B-B14F-4D97-AF65-F5344CB8AC3E}">
        <p14:creationId xmlns:p14="http://schemas.microsoft.com/office/powerpoint/2010/main" val="78069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09422"/>
          </a:xfrm>
        </p:spPr>
        <p:txBody>
          <a:bodyPr>
            <a:no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Bütçe kalemleri seçilerek Kayıt edilen harcama talebi, sisteme taslak olarak kaydedilir. </a:t>
            </a:r>
          </a:p>
          <a:p>
            <a:pPr lvl="1">
              <a:lnSpc>
                <a:spcPct val="150000"/>
              </a:lnSpc>
            </a:pPr>
            <a:r>
              <a:rPr lang="tr-TR" sz="1400" dirty="0">
                <a:solidFill>
                  <a:schemeClr val="tx1"/>
                </a:solidFill>
                <a:latin typeface="Arial" panose="020B0604020202020204" pitchFamily="34" charset="0"/>
                <a:cs typeface="Arial" panose="020B0604020202020204" pitchFamily="34" charset="0"/>
              </a:rPr>
              <a:t>Talebin Birime ulaştırılması için «Başvuruya Dönüştür &amp; Belge Oluştur» butonu kullanılmalıdır.</a:t>
            </a: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a:t>(1) Başvuru, değerlendirme ve onay süreçleri BAPSIS sistemi üzerinden yürütülen projeler için</a:t>
            </a:r>
          </a:p>
        </p:txBody>
      </p:sp>
      <p:sp>
        <p:nvSpPr>
          <p:cNvPr id="14" name="Rectangle 3"/>
          <p:cNvSpPr txBox="1">
            <a:spLocks noChangeArrowheads="1"/>
          </p:cNvSpPr>
          <p:nvPr/>
        </p:nvSpPr>
        <p:spPr>
          <a:xfrm>
            <a:off x="323528" y="4973618"/>
            <a:ext cx="6768752"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a:solidFill>
                  <a:schemeClr val="tx1"/>
                </a:solidFill>
                <a:latin typeface="Arial" panose="020B0604020202020204" pitchFamily="34" charset="0"/>
                <a:cs typeface="Arial" panose="020B0604020202020204" pitchFamily="34" charset="0"/>
              </a:rPr>
              <a:t>Online Başvuru tamamlandıktan sonra sistem tarafından üretilen «Harcama Talep Dilekçesi» gecikmeksizin (1 hafta içerisinde) ıslak imzalı olarak Birime ulaştırılmalıdır. </a:t>
            </a:r>
          </a:p>
        </p:txBody>
      </p:sp>
      <p:sp>
        <p:nvSpPr>
          <p:cNvPr id="12"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(1)</a:t>
            </a:r>
          </a:p>
        </p:txBody>
      </p:sp>
      <p:grpSp>
        <p:nvGrpSpPr>
          <p:cNvPr id="8" name="Grup 7">
            <a:extLst>
              <a:ext uri="{FF2B5EF4-FFF2-40B4-BE49-F238E27FC236}">
                <a16:creationId xmlns:a16="http://schemas.microsoft.com/office/drawing/2014/main" xmlns="" id="{086C1475-8DA3-4C13-885E-1BB9ECE84843}"/>
              </a:ext>
            </a:extLst>
          </p:cNvPr>
          <p:cNvGrpSpPr/>
          <p:nvPr/>
        </p:nvGrpSpPr>
        <p:grpSpPr>
          <a:xfrm>
            <a:off x="571500" y="2004988"/>
            <a:ext cx="8390835" cy="4442831"/>
            <a:chOff x="571500" y="2004988"/>
            <a:chExt cx="8390835" cy="4442831"/>
          </a:xfrm>
        </p:grpSpPr>
        <p:grpSp>
          <p:nvGrpSpPr>
            <p:cNvPr id="4" name="Grup 3"/>
            <p:cNvGrpSpPr/>
            <p:nvPr/>
          </p:nvGrpSpPr>
          <p:grpSpPr>
            <a:xfrm>
              <a:off x="571500" y="2004988"/>
              <a:ext cx="8390835" cy="4442831"/>
              <a:chOff x="571500" y="2004988"/>
              <a:chExt cx="8390835" cy="4442831"/>
            </a:xfrm>
          </p:grpSpPr>
          <p:pic>
            <p:nvPicPr>
              <p:cNvPr id="3" name="Resim 2"/>
              <p:cNvPicPr>
                <a:picLocks noChangeAspect="1"/>
              </p:cNvPicPr>
              <p:nvPr/>
            </p:nvPicPr>
            <p:blipFill>
              <a:blip r:embed="rId2"/>
              <a:stretch>
                <a:fillRect/>
              </a:stretch>
            </p:blipFill>
            <p:spPr>
              <a:xfrm>
                <a:off x="571500" y="2004988"/>
                <a:ext cx="5838825" cy="2190750"/>
              </a:xfrm>
              <a:prstGeom prst="rect">
                <a:avLst/>
              </a:prstGeom>
              <a:ln>
                <a:noFill/>
              </a:ln>
              <a:effectLst>
                <a:outerShdw blurRad="190500" algn="tl" rotWithShape="0">
                  <a:srgbClr val="000000">
                    <a:alpha val="70000"/>
                  </a:srgbClr>
                </a:outerShdw>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3913193" y="3666661"/>
                <a:ext cx="421618" cy="421618"/>
              </a:xfrm>
              <a:prstGeom prst="rect">
                <a:avLst/>
              </a:prstGeom>
            </p:spPr>
          </p:pic>
          <p:pic>
            <p:nvPicPr>
              <p:cNvPr id="6" name="Resim 5"/>
              <p:cNvPicPr>
                <a:picLocks noChangeAspect="1"/>
              </p:cNvPicPr>
              <p:nvPr/>
            </p:nvPicPr>
            <p:blipFill>
              <a:blip r:embed="rId4"/>
              <a:stretch>
                <a:fillRect/>
              </a:stretch>
            </p:blipFill>
            <p:spPr>
              <a:xfrm>
                <a:off x="4390335" y="3944944"/>
                <a:ext cx="4572000" cy="885825"/>
              </a:xfrm>
              <a:prstGeom prst="rect">
                <a:avLst/>
              </a:prstGeom>
              <a:ln>
                <a:noFill/>
              </a:ln>
              <a:effectLst>
                <a:outerShdw blurRad="190500" algn="tl" rotWithShape="0">
                  <a:srgbClr val="000000">
                    <a:alpha val="70000"/>
                  </a:srgbClr>
                </a:outerShdw>
              </a:effectLst>
            </p:spPr>
          </p:pic>
          <p:sp>
            <p:nvSpPr>
              <p:cNvPr id="13" name="Sağ Ok 12"/>
              <p:cNvSpPr/>
              <p:nvPr/>
            </p:nvSpPr>
            <p:spPr>
              <a:xfrm rot="12581038" flipH="1" flipV="1">
                <a:off x="3713381" y="4211181"/>
                <a:ext cx="50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7048948" y="4877566"/>
                <a:ext cx="421618" cy="421618"/>
              </a:xfrm>
              <a:prstGeom prst="rect">
                <a:avLst/>
              </a:prstGeom>
            </p:spPr>
          </p:pic>
          <p:pic>
            <p:nvPicPr>
              <p:cNvPr id="10" name="Resim 9"/>
              <p:cNvPicPr>
                <a:picLocks noChangeAspect="1"/>
              </p:cNvPicPr>
              <p:nvPr/>
            </p:nvPicPr>
            <p:blipFill>
              <a:blip r:embed="rId5"/>
              <a:stretch>
                <a:fillRect/>
              </a:stretch>
            </p:blipFill>
            <p:spPr>
              <a:xfrm>
                <a:off x="7438148" y="4737799"/>
                <a:ext cx="1411040" cy="1710020"/>
              </a:xfrm>
              <a:prstGeom prst="rect">
                <a:avLst/>
              </a:prstGeom>
              <a:ln>
                <a:noFill/>
              </a:ln>
              <a:effectLst>
                <a:outerShdw blurRad="190500" algn="tl" rotWithShape="0">
                  <a:srgbClr val="000000">
                    <a:alpha val="70000"/>
                  </a:srgbClr>
                </a:outerShdw>
              </a:effectLst>
            </p:spPr>
          </p:pic>
        </p:grpSp>
        <p:cxnSp>
          <p:nvCxnSpPr>
            <p:cNvPr id="7" name="Düz Bağlayıcı 6">
              <a:extLst>
                <a:ext uri="{FF2B5EF4-FFF2-40B4-BE49-F238E27FC236}">
                  <a16:creationId xmlns:a16="http://schemas.microsoft.com/office/drawing/2014/main" xmlns="" id="{F4A383BA-6795-4C9F-8A2E-67E26C0476CB}"/>
                </a:ext>
              </a:extLst>
            </p:cNvPr>
            <p:cNvCxnSpPr/>
            <p:nvPr/>
          </p:nvCxnSpPr>
          <p:spPr>
            <a:xfrm>
              <a:off x="7884368" y="5013176"/>
              <a:ext cx="43204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7702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etin kutusu 28"/>
          <p:cNvSpPr txBox="1"/>
          <p:nvPr/>
        </p:nvSpPr>
        <p:spPr>
          <a:xfrm>
            <a:off x="395535" y="4306819"/>
            <a:ext cx="6599385" cy="1932837"/>
          </a:xfrm>
          <a:prstGeom prst="rect">
            <a:avLst/>
          </a:prstGeom>
          <a:noFill/>
        </p:spPr>
        <p:txBody>
          <a:bodyPr wrap="square" rtlCol="0">
            <a:spAutoFit/>
          </a:bodyPr>
          <a:lstStyle/>
          <a:p>
            <a:pPr marL="228600" indent="-228600">
              <a:buClr>
                <a:srgbClr val="0070C0"/>
              </a:buClr>
              <a:buFont typeface="+mj-lt"/>
              <a:buAutoNum type="arabicPeriod"/>
            </a:pPr>
            <a:r>
              <a:rPr lang="tr-TR" sz="1300" dirty="0"/>
              <a:t>Araştırmacı talep edeceği harcamaları proje bütçesine ekleyerek liste oluşturur.</a:t>
            </a:r>
          </a:p>
          <a:p>
            <a:pPr marL="228600" indent="-228600">
              <a:buClr>
                <a:srgbClr val="0070C0"/>
              </a:buClr>
              <a:buFont typeface="+mj-lt"/>
              <a:buAutoNum type="arabicPeriod"/>
            </a:pPr>
            <a:r>
              <a:rPr lang="tr-TR" sz="1300" dirty="0"/>
              <a:t>Harcama talebi sistem üzerinden Birime iletilir.</a:t>
            </a:r>
          </a:p>
          <a:p>
            <a:pPr marL="228600" indent="-228600">
              <a:buClr>
                <a:srgbClr val="0070C0"/>
              </a:buClr>
              <a:buFont typeface="+mj-lt"/>
              <a:buAutoNum type="arabicPeriod"/>
            </a:pPr>
            <a:r>
              <a:rPr lang="tr-TR" sz="1300" dirty="0"/>
              <a:t>Bütçe kalemlerinin Komisyon tarafından onaylanan içeriğe uygunluğu kontrol edilir, uygun olmayan alım talepleri iade edilir.</a:t>
            </a:r>
          </a:p>
          <a:p>
            <a:pPr marL="228600" indent="-228600">
              <a:buClr>
                <a:srgbClr val="0070C0"/>
              </a:buClr>
              <a:buFont typeface="+mj-lt"/>
              <a:buAutoNum type="arabicPeriod"/>
            </a:pPr>
            <a:r>
              <a:rPr lang="tr-TR" sz="1300" dirty="0"/>
              <a:t>Sistem tarafından üretilen Harcama Talep Dilekçesi imzalı olarak Birime teslim edilir.</a:t>
            </a:r>
          </a:p>
          <a:p>
            <a:pPr marL="228600" indent="-228600">
              <a:buClr>
                <a:srgbClr val="0070C0"/>
              </a:buClr>
              <a:buFont typeface="+mj-lt"/>
              <a:buAutoNum type="arabicPeriod"/>
            </a:pPr>
            <a:r>
              <a:rPr lang="tr-TR" sz="1300" dirty="0"/>
              <a:t>İmzalı Harcama Talep Dilekçesi Birime teslim edilmeyen başvurular iade edilir.</a:t>
            </a:r>
          </a:p>
          <a:p>
            <a:pPr marL="228600" indent="-228600">
              <a:buClr>
                <a:srgbClr val="0070C0"/>
              </a:buClr>
              <a:buFont typeface="+mj-lt"/>
              <a:buAutoNum type="arabicPeriod"/>
            </a:pPr>
            <a:r>
              <a:rPr lang="tr-TR" sz="1300" dirty="0"/>
              <a:t>Dilekçesi teslim edilen uygun başvurular için Koordinatörden Harcama Onayı alınır.</a:t>
            </a:r>
          </a:p>
          <a:p>
            <a:pPr marL="228600" indent="-228600">
              <a:buClr>
                <a:srgbClr val="0070C0"/>
              </a:buClr>
              <a:buFont typeface="+mj-lt"/>
              <a:buAutoNum type="arabicPeriod"/>
            </a:pPr>
            <a:r>
              <a:rPr lang="tr-TR" sz="1300" dirty="0"/>
              <a:t>Harcama Süreci Yürütülür.</a:t>
            </a:r>
          </a:p>
        </p:txBody>
      </p:sp>
      <p:sp>
        <p:nvSpPr>
          <p:cNvPr id="30" name="Metin kutusu 29"/>
          <p:cNvSpPr txBox="1"/>
          <p:nvPr/>
        </p:nvSpPr>
        <p:spPr>
          <a:xfrm>
            <a:off x="755576" y="6309320"/>
            <a:ext cx="4750018" cy="276999"/>
          </a:xfrm>
          <a:prstGeom prst="rect">
            <a:avLst/>
          </a:prstGeom>
          <a:noFill/>
        </p:spPr>
        <p:txBody>
          <a:bodyPr wrap="none" rtlCol="0">
            <a:spAutoFit/>
          </a:bodyPr>
          <a:lstStyle/>
          <a:p>
            <a:r>
              <a:rPr lang="tr-TR" sz="1200" dirty="0"/>
              <a:t>(2) Sisteme aktarılan mevcut (devam etmekte olan) projeler için</a:t>
            </a:r>
          </a:p>
        </p:txBody>
      </p:sp>
      <p:grpSp>
        <p:nvGrpSpPr>
          <p:cNvPr id="4" name="Grup 3"/>
          <p:cNvGrpSpPr/>
          <p:nvPr/>
        </p:nvGrpSpPr>
        <p:grpSpPr>
          <a:xfrm>
            <a:off x="309609" y="1412776"/>
            <a:ext cx="8455821" cy="3682383"/>
            <a:chOff x="309609" y="1412776"/>
            <a:chExt cx="8455821" cy="3682383"/>
          </a:xfrm>
        </p:grpSpPr>
        <p:grpSp>
          <p:nvGrpSpPr>
            <p:cNvPr id="6" name="Grup 5"/>
            <p:cNvGrpSpPr/>
            <p:nvPr/>
          </p:nvGrpSpPr>
          <p:grpSpPr>
            <a:xfrm>
              <a:off x="2397130" y="1412776"/>
              <a:ext cx="6368300" cy="3682383"/>
              <a:chOff x="470626" y="2194889"/>
              <a:chExt cx="6368300" cy="3682383"/>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26" y="3045440"/>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971451" y="4700602"/>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a:t>Koordinatör Harcama Onayı</a:t>
                </a:r>
              </a:p>
            </p:txBody>
          </p:sp>
          <p:sp>
            <p:nvSpPr>
              <p:cNvPr id="3" name="Elmas 2"/>
              <p:cNvSpPr/>
              <p:nvPr/>
            </p:nvSpPr>
            <p:spPr>
              <a:xfrm>
                <a:off x="5068417" y="3402590"/>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100" dirty="0"/>
                  <a:t>Teslim Edildi</a:t>
                </a:r>
              </a:p>
            </p:txBody>
          </p:sp>
          <p:sp>
            <p:nvSpPr>
              <p:cNvPr id="23" name="Sağ Ok 22"/>
              <p:cNvSpPr/>
              <p:nvPr/>
            </p:nvSpPr>
            <p:spPr>
              <a:xfrm rot="16200000" flipH="1">
                <a:off x="5554485" y="3191157"/>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2" name="Oval 31"/>
              <p:cNvSpPr/>
              <p:nvPr/>
            </p:nvSpPr>
            <p:spPr>
              <a:xfrm>
                <a:off x="1394674" y="2364272"/>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2</a:t>
                </a:r>
              </a:p>
            </p:txBody>
          </p:sp>
          <p:sp>
            <p:nvSpPr>
              <p:cNvPr id="38" name="Oval 37"/>
              <p:cNvSpPr/>
              <p:nvPr/>
            </p:nvSpPr>
            <p:spPr>
              <a:xfrm>
                <a:off x="1394674" y="2797208"/>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3</a:t>
                </a:r>
              </a:p>
            </p:txBody>
          </p:sp>
          <p:sp>
            <p:nvSpPr>
              <p:cNvPr id="39" name="Oval 38"/>
              <p:cNvSpPr/>
              <p:nvPr/>
            </p:nvSpPr>
            <p:spPr>
              <a:xfrm>
                <a:off x="5508605" y="5533512"/>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7</a:t>
                </a:r>
              </a:p>
            </p:txBody>
          </p:sp>
          <p:sp>
            <p:nvSpPr>
              <p:cNvPr id="40" name="Oval 39"/>
              <p:cNvSpPr/>
              <p:nvPr/>
            </p:nvSpPr>
            <p:spPr>
              <a:xfrm>
                <a:off x="1394674" y="3619367"/>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4</a:t>
                </a:r>
              </a:p>
            </p:txBody>
          </p:sp>
          <p:sp>
            <p:nvSpPr>
              <p:cNvPr id="42" name="Metin kutusu 41"/>
              <p:cNvSpPr txBox="1"/>
              <p:nvPr/>
            </p:nvSpPr>
            <p:spPr>
              <a:xfrm>
                <a:off x="4403667" y="4107633"/>
                <a:ext cx="567784" cy="276999"/>
              </a:xfrm>
              <a:prstGeom prst="rect">
                <a:avLst/>
              </a:prstGeom>
              <a:noFill/>
            </p:spPr>
            <p:txBody>
              <a:bodyPr wrap="none" rtlCol="0">
                <a:spAutoFit/>
              </a:bodyPr>
              <a:lstStyle/>
              <a:p>
                <a:pPr algn="ctr">
                  <a:buClr>
                    <a:srgbClr val="0070C0"/>
                  </a:buClr>
                  <a:buNone/>
                </a:pPr>
                <a:r>
                  <a:rPr lang="tr-TR" sz="1200" b="1" dirty="0">
                    <a:solidFill>
                      <a:srgbClr val="993300"/>
                    </a:solidFill>
                  </a:rPr>
                  <a:t>Hayır</a:t>
                </a:r>
              </a:p>
            </p:txBody>
          </p:sp>
          <p:sp>
            <p:nvSpPr>
              <p:cNvPr id="43" name="Metin kutusu 42"/>
              <p:cNvSpPr txBox="1"/>
              <p:nvPr/>
            </p:nvSpPr>
            <p:spPr>
              <a:xfrm>
                <a:off x="5749917" y="4344927"/>
                <a:ext cx="492443" cy="276999"/>
              </a:xfrm>
              <a:prstGeom prst="rect">
                <a:avLst/>
              </a:prstGeom>
              <a:noFill/>
            </p:spPr>
            <p:txBody>
              <a:bodyPr wrap="none" rtlCol="0">
                <a:spAutoFit/>
              </a:bodyPr>
              <a:lstStyle/>
              <a:p>
                <a:pPr algn="ctr">
                  <a:buClr>
                    <a:srgbClr val="0070C0"/>
                  </a:buClr>
                  <a:buNone/>
                </a:pPr>
                <a:r>
                  <a:rPr lang="tr-TR" sz="1200" dirty="0"/>
                  <a:t>Evet</a:t>
                </a:r>
              </a:p>
            </p:txBody>
          </p:sp>
          <p:sp>
            <p:nvSpPr>
              <p:cNvPr id="45" name="Oval 44"/>
              <p:cNvSpPr/>
              <p:nvPr/>
            </p:nvSpPr>
            <p:spPr>
              <a:xfrm>
                <a:off x="1394674" y="403036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5</a:t>
                </a:r>
              </a:p>
            </p:txBody>
          </p:sp>
          <p:sp>
            <p:nvSpPr>
              <p:cNvPr id="35" name="Metin kutusu 34"/>
              <p:cNvSpPr txBox="1"/>
              <p:nvPr/>
            </p:nvSpPr>
            <p:spPr>
              <a:xfrm>
                <a:off x="2059489" y="2708920"/>
                <a:ext cx="2423036" cy="276999"/>
              </a:xfrm>
              <a:prstGeom prst="rect">
                <a:avLst/>
              </a:prstGeom>
              <a:noFill/>
            </p:spPr>
            <p:txBody>
              <a:bodyPr wrap="none" rtlCol="0">
                <a:spAutoFit/>
              </a:bodyPr>
              <a:lstStyle/>
              <a:p>
                <a:pPr algn="ctr">
                  <a:buClr>
                    <a:srgbClr val="0070C0"/>
                  </a:buClr>
                  <a:buNone/>
                </a:pPr>
                <a:r>
                  <a:rPr lang="tr-TR" sz="1200" dirty="0"/>
                  <a:t>Talep Uygunluk Değerlendirmesi</a:t>
                </a:r>
              </a:p>
            </p:txBody>
          </p:sp>
          <p:sp>
            <p:nvSpPr>
              <p:cNvPr id="36" name="Dikdörtgen 35"/>
              <p:cNvSpPr/>
              <p:nvPr/>
            </p:nvSpPr>
            <p:spPr>
              <a:xfrm>
                <a:off x="4996409" y="2425597"/>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Harcama Ofisi</a:t>
                </a:r>
              </a:p>
            </p:txBody>
          </p:sp>
          <p:sp>
            <p:nvSpPr>
              <p:cNvPr id="37" name="Sağ Ok 36"/>
              <p:cNvSpPr/>
              <p:nvPr/>
            </p:nvSpPr>
            <p:spPr>
              <a:xfrm rot="16200000" flipH="1">
                <a:off x="5554485" y="4477149"/>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4" name="Metin kutusu 43"/>
              <p:cNvSpPr txBox="1"/>
              <p:nvPr/>
            </p:nvSpPr>
            <p:spPr>
              <a:xfrm>
                <a:off x="2041235" y="4304129"/>
                <a:ext cx="2447529" cy="276999"/>
              </a:xfrm>
              <a:prstGeom prst="rect">
                <a:avLst/>
              </a:prstGeom>
              <a:noFill/>
            </p:spPr>
            <p:txBody>
              <a:bodyPr wrap="none" rtlCol="0">
                <a:spAutoFit/>
              </a:bodyPr>
              <a:lstStyle/>
              <a:p>
                <a:pPr algn="ctr">
                  <a:buClr>
                    <a:srgbClr val="0070C0"/>
                  </a:buClr>
                  <a:buNone/>
                </a:pPr>
                <a:r>
                  <a:rPr lang="tr-TR" sz="1200" dirty="0"/>
                  <a:t>Harcama Talebinin İade Edilmesi</a:t>
                </a:r>
              </a:p>
            </p:txBody>
          </p:sp>
          <p:sp>
            <p:nvSpPr>
              <p:cNvPr id="46" name="Sağ Ok 45"/>
              <p:cNvSpPr/>
              <p:nvPr/>
            </p:nvSpPr>
            <p:spPr>
              <a:xfrm rot="10803009" flipH="1" flipV="1">
                <a:off x="1873227" y="2467032"/>
                <a:ext cx="2988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Metin kutusu 46"/>
              <p:cNvSpPr txBox="1"/>
              <p:nvPr/>
            </p:nvSpPr>
            <p:spPr>
              <a:xfrm>
                <a:off x="2093726" y="2194889"/>
                <a:ext cx="2354554" cy="276999"/>
              </a:xfrm>
              <a:prstGeom prst="rect">
                <a:avLst/>
              </a:prstGeom>
              <a:noFill/>
            </p:spPr>
            <p:txBody>
              <a:bodyPr wrap="none" rtlCol="0">
                <a:spAutoFit/>
              </a:bodyPr>
              <a:lstStyle/>
              <a:p>
                <a:pPr algn="ctr">
                  <a:buClr>
                    <a:srgbClr val="0070C0"/>
                  </a:buClr>
                  <a:buNone/>
                </a:pPr>
                <a:r>
                  <a:rPr lang="tr-TR" sz="1200" dirty="0"/>
                  <a:t>Online Harcama Talep Dilekçesi</a:t>
                </a:r>
              </a:p>
            </p:txBody>
          </p:sp>
          <p:sp>
            <p:nvSpPr>
              <p:cNvPr id="52" name="Sağ Ok 51"/>
              <p:cNvSpPr/>
              <p:nvPr/>
            </p:nvSpPr>
            <p:spPr>
              <a:xfrm rot="10803009" flipH="1" flipV="1">
                <a:off x="1873227" y="3844658"/>
                <a:ext cx="2988000" cy="11716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53" name="Metin kutusu 52"/>
              <p:cNvSpPr txBox="1"/>
              <p:nvPr/>
            </p:nvSpPr>
            <p:spPr>
              <a:xfrm>
                <a:off x="2092932" y="3572515"/>
                <a:ext cx="2356158" cy="276999"/>
              </a:xfrm>
              <a:prstGeom prst="rect">
                <a:avLst/>
              </a:prstGeom>
              <a:noFill/>
            </p:spPr>
            <p:txBody>
              <a:bodyPr wrap="none" rtlCol="0">
                <a:spAutoFit/>
              </a:bodyPr>
              <a:lstStyle/>
              <a:p>
                <a:pPr algn="ctr">
                  <a:buClr>
                    <a:srgbClr val="0070C0"/>
                  </a:buClr>
                  <a:buNone/>
                </a:pPr>
                <a:r>
                  <a:rPr lang="tr-TR" sz="1200" dirty="0"/>
                  <a:t>İmzalı Harcama Talep Dilekçesi</a:t>
                </a:r>
              </a:p>
            </p:txBody>
          </p:sp>
          <p:sp>
            <p:nvSpPr>
              <p:cNvPr id="56" name="Sağ Ok 55"/>
              <p:cNvSpPr/>
              <p:nvPr/>
            </p:nvSpPr>
            <p:spPr>
              <a:xfrm rot="10796991" flipV="1">
                <a:off x="1871747" y="4201007"/>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7" name="Metin kutusu 56"/>
              <p:cNvSpPr txBox="1"/>
              <p:nvPr/>
            </p:nvSpPr>
            <p:spPr>
              <a:xfrm>
                <a:off x="4403667" y="2833802"/>
                <a:ext cx="567784" cy="276999"/>
              </a:xfrm>
              <a:prstGeom prst="rect">
                <a:avLst/>
              </a:prstGeom>
              <a:noFill/>
            </p:spPr>
            <p:txBody>
              <a:bodyPr wrap="none" rtlCol="0">
                <a:spAutoFit/>
              </a:bodyPr>
              <a:lstStyle/>
              <a:p>
                <a:pPr algn="ctr">
                  <a:buClr>
                    <a:srgbClr val="0070C0"/>
                  </a:buClr>
                  <a:buNone/>
                </a:pPr>
                <a:r>
                  <a:rPr lang="tr-TR" sz="1200" b="1" dirty="0">
                    <a:solidFill>
                      <a:srgbClr val="993300"/>
                    </a:solidFill>
                  </a:rPr>
                  <a:t>Hayır</a:t>
                </a:r>
              </a:p>
            </p:txBody>
          </p:sp>
          <p:sp>
            <p:nvSpPr>
              <p:cNvPr id="58" name="Sağ Ok 57"/>
              <p:cNvSpPr/>
              <p:nvPr/>
            </p:nvSpPr>
            <p:spPr>
              <a:xfrm rot="10796991" flipV="1">
                <a:off x="1871747" y="2927176"/>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9" name="Metin kutusu 58"/>
              <p:cNvSpPr txBox="1"/>
              <p:nvPr/>
            </p:nvSpPr>
            <p:spPr>
              <a:xfrm>
                <a:off x="5749917" y="3156412"/>
                <a:ext cx="492443" cy="276999"/>
              </a:xfrm>
              <a:prstGeom prst="rect">
                <a:avLst/>
              </a:prstGeom>
              <a:noFill/>
            </p:spPr>
            <p:txBody>
              <a:bodyPr wrap="none" rtlCol="0">
                <a:spAutoFit/>
              </a:bodyPr>
              <a:lstStyle/>
              <a:p>
                <a:pPr algn="ctr">
                  <a:buClr>
                    <a:srgbClr val="0070C0"/>
                  </a:buClr>
                  <a:buNone/>
                </a:pPr>
                <a:r>
                  <a:rPr lang="tr-TR" sz="1200" dirty="0"/>
                  <a:t>Evet</a:t>
                </a:r>
              </a:p>
            </p:txBody>
          </p:sp>
          <p:sp>
            <p:nvSpPr>
              <p:cNvPr id="60" name="Oval 59"/>
              <p:cNvSpPr/>
              <p:nvPr/>
            </p:nvSpPr>
            <p:spPr>
              <a:xfrm>
                <a:off x="6495166" y="4760866"/>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6</a:t>
                </a:r>
              </a:p>
            </p:txBody>
          </p:sp>
          <p:sp>
            <p:nvSpPr>
              <p:cNvPr id="61" name="Sağ Ok 60"/>
              <p:cNvSpPr/>
              <p:nvPr/>
            </p:nvSpPr>
            <p:spPr>
              <a:xfrm rot="16200000" flipH="1">
                <a:off x="5554485" y="527908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grpSp>
        <p:sp>
          <p:nvSpPr>
            <p:cNvPr id="31" name="Metin kutusu 30"/>
            <p:cNvSpPr txBox="1"/>
            <p:nvPr/>
          </p:nvSpPr>
          <p:spPr>
            <a:xfrm>
              <a:off x="309609" y="2358855"/>
              <a:ext cx="2135087" cy="461665"/>
            </a:xfrm>
            <a:prstGeom prst="rect">
              <a:avLst/>
            </a:prstGeom>
            <a:noFill/>
          </p:spPr>
          <p:txBody>
            <a:bodyPr wrap="square" rtlCol="0">
              <a:spAutoFit/>
            </a:bodyPr>
            <a:lstStyle/>
            <a:p>
              <a:pPr algn="ctr">
                <a:buClr>
                  <a:srgbClr val="0070C0"/>
                </a:buClr>
                <a:buNone/>
              </a:pPr>
              <a:r>
                <a:rPr lang="tr-TR" sz="1200" dirty="0"/>
                <a:t>Talep edilecek harcama kalemleri bütçeye eklenir. </a:t>
              </a:r>
            </a:p>
          </p:txBody>
        </p:sp>
        <p:sp>
          <p:nvSpPr>
            <p:cNvPr id="33" name="Oval 32"/>
            <p:cNvSpPr/>
            <p:nvPr/>
          </p:nvSpPr>
          <p:spPr>
            <a:xfrm>
              <a:off x="1138967" y="2837254"/>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a:t>1</a:t>
              </a:r>
            </a:p>
          </p:txBody>
        </p:sp>
      </p:grpSp>
      <p:sp>
        <p:nvSpPr>
          <p:cNvPr id="34"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(2)</a:t>
            </a:r>
          </a:p>
        </p:txBody>
      </p:sp>
    </p:spTree>
    <p:extLst>
      <p:ext uri="{BB962C8B-B14F-4D97-AF65-F5344CB8AC3E}">
        <p14:creationId xmlns:p14="http://schemas.microsoft.com/office/powerpoint/2010/main" val="98227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579772"/>
          </a:xfrm>
        </p:spPr>
        <p:txBody>
          <a:bodyPr>
            <a:no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«Düzenle» menüsünden «Bütçe Ekle» sayfasına geçiş yapılır.</a:t>
            </a:r>
          </a:p>
        </p:txBody>
      </p:sp>
      <p:sp>
        <p:nvSpPr>
          <p:cNvPr id="2" name="Metin kutusu 1"/>
          <p:cNvSpPr txBox="1"/>
          <p:nvPr/>
        </p:nvSpPr>
        <p:spPr>
          <a:xfrm>
            <a:off x="755576" y="6309320"/>
            <a:ext cx="4536819" cy="276999"/>
          </a:xfrm>
          <a:prstGeom prst="rect">
            <a:avLst/>
          </a:prstGeom>
          <a:noFill/>
        </p:spPr>
        <p:txBody>
          <a:bodyPr wrap="none" rtlCol="0">
            <a:spAutoFit/>
          </a:bodyPr>
          <a:lstStyle/>
          <a:p>
            <a:r>
              <a:rPr lang="tr-TR" sz="1200" dirty="0"/>
              <a:t>(2) Sisteme aktarılan mevcut (devam etmekte olan) projeler için</a:t>
            </a:r>
          </a:p>
        </p:txBody>
      </p:sp>
      <p:grpSp>
        <p:nvGrpSpPr>
          <p:cNvPr id="3" name="Grup 2"/>
          <p:cNvGrpSpPr/>
          <p:nvPr/>
        </p:nvGrpSpPr>
        <p:grpSpPr>
          <a:xfrm>
            <a:off x="344589" y="1710701"/>
            <a:ext cx="8539135" cy="2860235"/>
            <a:chOff x="344589" y="1710701"/>
            <a:chExt cx="8539135" cy="2860235"/>
          </a:xfrm>
        </p:grpSpPr>
        <p:pic>
          <p:nvPicPr>
            <p:cNvPr id="7" name="Resim 6"/>
            <p:cNvPicPr>
              <a:picLocks noChangeAspect="1"/>
            </p:cNvPicPr>
            <p:nvPr/>
          </p:nvPicPr>
          <p:blipFill>
            <a:blip r:embed="rId2"/>
            <a:stretch>
              <a:fillRect/>
            </a:stretch>
          </p:blipFill>
          <p:spPr>
            <a:xfrm>
              <a:off x="880972" y="1710701"/>
              <a:ext cx="7258050" cy="10668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359617" y="2537117"/>
              <a:ext cx="421618" cy="421618"/>
            </a:xfrm>
            <a:prstGeom prst="rect">
              <a:avLst/>
            </a:prstGeom>
          </p:spPr>
        </p:pic>
        <p:pic>
          <p:nvPicPr>
            <p:cNvPr id="10" name="Resim 9"/>
            <p:cNvPicPr>
              <a:picLocks noChangeAspect="1"/>
            </p:cNvPicPr>
            <p:nvPr/>
          </p:nvPicPr>
          <p:blipFill>
            <a:blip r:embed="rId4"/>
            <a:stretch>
              <a:fillRect/>
            </a:stretch>
          </p:blipFill>
          <p:spPr>
            <a:xfrm>
              <a:off x="344589" y="2891271"/>
              <a:ext cx="1724025" cy="876300"/>
            </a:xfrm>
            <a:prstGeom prst="rect">
              <a:avLst/>
            </a:prstGeom>
          </p:spPr>
        </p:pic>
        <p:pic>
          <p:nvPicPr>
            <p:cNvPr id="13" name="Resim 12"/>
            <p:cNvPicPr>
              <a:picLocks noChangeAspect="1"/>
            </p:cNvPicPr>
            <p:nvPr/>
          </p:nvPicPr>
          <p:blipFill>
            <a:blip r:embed="rId5"/>
            <a:stretch>
              <a:fillRect/>
            </a:stretch>
          </p:blipFill>
          <p:spPr>
            <a:xfrm>
              <a:off x="2181225" y="2994204"/>
              <a:ext cx="6702499" cy="1292564"/>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83860" y="4149318"/>
              <a:ext cx="421618" cy="421618"/>
            </a:xfrm>
            <a:prstGeom prst="rect">
              <a:avLst/>
            </a:prstGeom>
          </p:spPr>
        </p:pic>
      </p:grpSp>
      <p:sp>
        <p:nvSpPr>
          <p:cNvPr id="18" name="Rectangle 3"/>
          <p:cNvSpPr txBox="1">
            <a:spLocks noChangeArrowheads="1"/>
          </p:cNvSpPr>
          <p:nvPr/>
        </p:nvSpPr>
        <p:spPr>
          <a:xfrm>
            <a:off x="457200" y="4577982"/>
            <a:ext cx="8229600" cy="1587322"/>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spcAft>
                <a:spcPts val="0"/>
              </a:spcAft>
            </a:pPr>
            <a:r>
              <a:rPr lang="tr-TR" sz="1400" dirty="0">
                <a:solidFill>
                  <a:schemeClr val="tx1"/>
                </a:solidFill>
                <a:latin typeface="Arial" panose="020B0604020202020204" pitchFamily="34" charset="0"/>
                <a:cs typeface="Arial" panose="020B0604020202020204" pitchFamily="34" charset="0"/>
              </a:rPr>
              <a:t>«Bütçe Kalemi Ekle» </a:t>
            </a:r>
            <a:r>
              <a:rPr lang="tr-TR" sz="1400" dirty="0" err="1">
                <a:solidFill>
                  <a:schemeClr val="tx1"/>
                </a:solidFill>
                <a:latin typeface="Arial" panose="020B0604020202020204" pitchFamily="34" charset="0"/>
                <a:cs typeface="Arial" panose="020B0604020202020204" pitchFamily="34" charset="0"/>
              </a:rPr>
              <a:t>kısayolu</a:t>
            </a:r>
            <a:r>
              <a:rPr lang="tr-TR" sz="1400" dirty="0">
                <a:solidFill>
                  <a:schemeClr val="tx1"/>
                </a:solidFill>
                <a:latin typeface="Arial" panose="020B0604020202020204" pitchFamily="34" charset="0"/>
                <a:cs typeface="Arial" panose="020B0604020202020204" pitchFamily="34" charset="0"/>
              </a:rPr>
              <a:t> kullanılarak alımı talep edilecek olan harcama kalemleri listeye eklenir. </a:t>
            </a:r>
          </a:p>
          <a:p>
            <a:pPr lvl="1" fontAlgn="auto">
              <a:spcAft>
                <a:spcPts val="0"/>
              </a:spcAft>
            </a:pPr>
            <a:r>
              <a:rPr lang="tr-TR" sz="1400" dirty="0">
                <a:solidFill>
                  <a:schemeClr val="tx1"/>
                </a:solidFill>
                <a:latin typeface="Arial" panose="020B0604020202020204" pitchFamily="34" charset="0"/>
                <a:cs typeface="Arial" panose="020B0604020202020204" pitchFamily="34" charset="0"/>
              </a:rPr>
              <a:t>Eklenecek harcama kalemlerinin Komisyon tarafından onaylanan bütçe içeriğine uygun olması zorunludur. Aksi takdirde harcama talebi iade edilmektedir.</a:t>
            </a:r>
          </a:p>
          <a:p>
            <a:pPr lvl="1" fontAlgn="auto">
              <a:spcAft>
                <a:spcPts val="0"/>
              </a:spcAft>
            </a:pPr>
            <a:r>
              <a:rPr lang="tr-TR" sz="1400" dirty="0">
                <a:solidFill>
                  <a:schemeClr val="tx1"/>
                </a:solidFill>
                <a:latin typeface="Arial" panose="020B0604020202020204" pitchFamily="34" charset="0"/>
                <a:cs typeface="Arial" panose="020B0604020202020204" pitchFamily="34" charset="0"/>
              </a:rPr>
              <a:t>Eklenecek bütçe kalemlerinin ismi kısa olmalı, açıklama yazılmamalıdır.</a:t>
            </a:r>
          </a:p>
          <a:p>
            <a:pPr lvl="1" fontAlgn="auto">
              <a:spcAft>
                <a:spcPts val="0"/>
              </a:spcAft>
            </a:pPr>
            <a:r>
              <a:rPr lang="tr-TR" sz="1400" dirty="0">
                <a:solidFill>
                  <a:schemeClr val="tx1"/>
                </a:solidFill>
                <a:latin typeface="Arial" panose="020B0604020202020204" pitchFamily="34" charset="0"/>
                <a:cs typeface="Arial" panose="020B0604020202020204" pitchFamily="34" charset="0"/>
              </a:rPr>
              <a:t>Eklenecek bütçe kalemlerinin KDV oranlarının doğru bir şekilde yazılması zorunludur.</a:t>
            </a:r>
          </a:p>
        </p:txBody>
      </p:sp>
      <p:sp>
        <p:nvSpPr>
          <p:cNvPr id="11"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(2), </a:t>
            </a:r>
            <a:r>
              <a:rPr lang="tr-TR" sz="1800" b="1" dirty="0">
                <a:solidFill>
                  <a:srgbClr val="C00000"/>
                </a:solidFill>
                <a:latin typeface="Arial" pitchFamily="34" charset="0"/>
                <a:cs typeface="Arial" pitchFamily="34" charset="0"/>
              </a:rPr>
              <a:t>Bütçe Kalemi Ekleme</a:t>
            </a:r>
          </a:p>
        </p:txBody>
      </p:sp>
    </p:spTree>
    <p:extLst>
      <p:ext uri="{BB962C8B-B14F-4D97-AF65-F5344CB8AC3E}">
        <p14:creationId xmlns:p14="http://schemas.microsoft.com/office/powerpoint/2010/main" val="3476000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a:stretch>
            <a:fillRect/>
          </a:stretch>
        </p:blipFill>
        <p:spPr>
          <a:xfrm>
            <a:off x="951700" y="1901069"/>
            <a:ext cx="7288111" cy="1057657"/>
          </a:xfrm>
          <a:prstGeom prst="rect">
            <a:avLst/>
          </a:prstGeom>
        </p:spPr>
      </p:pic>
      <p:sp>
        <p:nvSpPr>
          <p:cNvPr id="6147" name="Rectangle 3"/>
          <p:cNvSpPr>
            <a:spLocks noGrp="1" noChangeArrowheads="1"/>
          </p:cNvSpPr>
          <p:nvPr>
            <p:ph idx="1"/>
          </p:nvPr>
        </p:nvSpPr>
        <p:spPr>
          <a:xfrm>
            <a:off x="457200" y="1092633"/>
            <a:ext cx="8229600" cy="787964"/>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Bütçe kalemleri eklenen projeler için Harcama talebi, Harcama İşlemleri (1) başlığı altında izah edilen şekilde gerçekleştirilir. </a:t>
            </a:r>
            <a:r>
              <a:rPr lang="tr-TR" sz="1400" dirty="0">
                <a:solidFill>
                  <a:srgbClr val="FF0000"/>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4750018" cy="276999"/>
          </a:xfrm>
          <a:prstGeom prst="rect">
            <a:avLst/>
          </a:prstGeom>
          <a:noFill/>
        </p:spPr>
        <p:txBody>
          <a:bodyPr wrap="none" rtlCol="0">
            <a:spAutoFit/>
          </a:bodyPr>
          <a:lstStyle/>
          <a:p>
            <a:r>
              <a:rPr lang="tr-TR" sz="1200" dirty="0"/>
              <a:t>(2) Sisteme aktarılan mevcut (devam etmekte olan) projeler için</a:t>
            </a:r>
          </a:p>
        </p:txBody>
      </p:sp>
      <p:sp>
        <p:nvSpPr>
          <p:cNvPr id="18"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(2)</a:t>
            </a:r>
          </a:p>
        </p:txBody>
      </p:sp>
      <p:grpSp>
        <p:nvGrpSpPr>
          <p:cNvPr id="3" name="Grup 2">
            <a:extLst>
              <a:ext uri="{FF2B5EF4-FFF2-40B4-BE49-F238E27FC236}">
                <a16:creationId xmlns:a16="http://schemas.microsoft.com/office/drawing/2014/main" xmlns="" id="{6ABE3333-3288-4323-94EA-70AA7B673D46}"/>
              </a:ext>
            </a:extLst>
          </p:cNvPr>
          <p:cNvGrpSpPr/>
          <p:nvPr/>
        </p:nvGrpSpPr>
        <p:grpSpPr>
          <a:xfrm>
            <a:off x="293378" y="2653444"/>
            <a:ext cx="8471147" cy="3835829"/>
            <a:chOff x="293378" y="2653444"/>
            <a:chExt cx="8471147" cy="3835829"/>
          </a:xfrm>
        </p:grpSpPr>
        <p:grpSp>
          <p:nvGrpSpPr>
            <p:cNvPr id="4" name="Grup 3"/>
            <p:cNvGrpSpPr/>
            <p:nvPr/>
          </p:nvGrpSpPr>
          <p:grpSpPr>
            <a:xfrm>
              <a:off x="293378" y="2653444"/>
              <a:ext cx="8471147" cy="3835829"/>
              <a:chOff x="293378" y="2653444"/>
              <a:chExt cx="8471147" cy="3835829"/>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867" y="2653444"/>
                <a:ext cx="421618" cy="421618"/>
              </a:xfrm>
              <a:prstGeom prst="rect">
                <a:avLst/>
              </a:prstGeom>
            </p:spPr>
          </p:pic>
          <p:pic>
            <p:nvPicPr>
              <p:cNvPr id="6" name="Resim 5"/>
              <p:cNvPicPr>
                <a:picLocks noChangeAspect="1"/>
              </p:cNvPicPr>
              <p:nvPr/>
            </p:nvPicPr>
            <p:blipFill>
              <a:blip r:embed="rId4"/>
              <a:stretch>
                <a:fillRect/>
              </a:stretch>
            </p:blipFill>
            <p:spPr>
              <a:xfrm>
                <a:off x="293378" y="2949564"/>
                <a:ext cx="1800225" cy="20193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766881" y="2768389"/>
                <a:ext cx="421618" cy="421618"/>
              </a:xfrm>
              <a:prstGeom prst="rect">
                <a:avLst/>
              </a:prstGeom>
            </p:spPr>
          </p:pic>
          <p:pic>
            <p:nvPicPr>
              <p:cNvPr id="8" name="Resim 7"/>
              <p:cNvPicPr>
                <a:picLocks noChangeAspect="1"/>
              </p:cNvPicPr>
              <p:nvPr/>
            </p:nvPicPr>
            <p:blipFill>
              <a:blip r:embed="rId5"/>
              <a:stretch>
                <a:fillRect/>
              </a:stretch>
            </p:blipFill>
            <p:spPr>
              <a:xfrm>
                <a:off x="2339416" y="3330633"/>
                <a:ext cx="1781175" cy="1362075"/>
              </a:xfrm>
              <a:prstGeom prst="rect">
                <a:avLst/>
              </a:prstGeom>
            </p:spPr>
          </p:pic>
          <p:pic>
            <p:nvPicPr>
              <p:cNvPr id="12" name="Resim 11"/>
              <p:cNvPicPr>
                <a:picLocks noChangeAspect="1"/>
              </p:cNvPicPr>
              <p:nvPr/>
            </p:nvPicPr>
            <p:blipFill>
              <a:blip r:embed="rId6"/>
              <a:stretch>
                <a:fillRect/>
              </a:stretch>
            </p:blipFill>
            <p:spPr>
              <a:xfrm>
                <a:off x="4117214" y="3476196"/>
                <a:ext cx="4537389" cy="883789"/>
              </a:xfrm>
              <a:prstGeom prst="rect">
                <a:avLst/>
              </a:prstGeom>
            </p:spPr>
          </p:pic>
          <p:sp>
            <p:nvSpPr>
              <p:cNvPr id="17" name="Sağ Ok 16"/>
              <p:cNvSpPr/>
              <p:nvPr/>
            </p:nvSpPr>
            <p:spPr>
              <a:xfrm rot="9447639" flipH="1" flipV="1">
                <a:off x="1815293" y="3871850"/>
                <a:ext cx="72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7"/>
              <a:stretch>
                <a:fillRect/>
              </a:stretch>
            </p:blipFill>
            <p:spPr>
              <a:xfrm>
                <a:off x="4192525" y="4476321"/>
                <a:ext cx="4572000" cy="885825"/>
              </a:xfrm>
              <a:prstGeom prst="rect">
                <a:avLst/>
              </a:prstGeom>
              <a:ln>
                <a:noFill/>
              </a:ln>
              <a:effectLst>
                <a:outerShdw blurRad="190500" algn="tl" rotWithShape="0">
                  <a:srgbClr val="000000">
                    <a:alpha val="70000"/>
                  </a:srgbClr>
                </a:outerShdw>
              </a:effectLst>
            </p:spPr>
          </p:pic>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6827399" y="5265637"/>
                <a:ext cx="421618" cy="421618"/>
              </a:xfrm>
              <a:prstGeom prst="rect">
                <a:avLst/>
              </a:prstGeom>
            </p:spPr>
          </p:pic>
          <p:pic>
            <p:nvPicPr>
              <p:cNvPr id="15" name="Resim 14"/>
              <p:cNvPicPr>
                <a:picLocks noChangeAspect="1"/>
              </p:cNvPicPr>
              <p:nvPr/>
            </p:nvPicPr>
            <p:blipFill>
              <a:blip r:embed="rId8"/>
              <a:stretch>
                <a:fillRect/>
              </a:stretch>
            </p:blipFill>
            <p:spPr>
              <a:xfrm>
                <a:off x="7355614" y="5142787"/>
                <a:ext cx="1111066" cy="1346486"/>
              </a:xfrm>
              <a:prstGeom prst="rect">
                <a:avLst/>
              </a:prstGeom>
              <a:ln>
                <a:noFill/>
              </a:ln>
              <a:effectLst>
                <a:outerShdw blurRad="190500" algn="tl" rotWithShape="0">
                  <a:srgbClr val="000000">
                    <a:alpha val="70000"/>
                  </a:srgbClr>
                </a:outerShdw>
              </a:effectLst>
            </p:spPr>
          </p:pic>
          <p:sp>
            <p:nvSpPr>
              <p:cNvPr id="16" name="Sağ Ok 15"/>
              <p:cNvSpPr/>
              <p:nvPr/>
            </p:nvSpPr>
            <p:spPr>
              <a:xfrm rot="16200000" flipH="1" flipV="1">
                <a:off x="5718388" y="4376380"/>
                <a:ext cx="36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1" name="Sağ Ok 10"/>
              <p:cNvSpPr/>
              <p:nvPr/>
            </p:nvSpPr>
            <p:spPr>
              <a:xfrm rot="19754468" flipH="1" flipV="1">
                <a:off x="1455780" y="3372417"/>
                <a:ext cx="248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grpSp>
        <p:cxnSp>
          <p:nvCxnSpPr>
            <p:cNvPr id="20" name="Düz Bağlayıcı 19">
              <a:extLst>
                <a:ext uri="{FF2B5EF4-FFF2-40B4-BE49-F238E27FC236}">
                  <a16:creationId xmlns:a16="http://schemas.microsoft.com/office/drawing/2014/main" xmlns="" id="{7DA143DC-C35D-4C47-AF19-EC3CF8E07D00}"/>
                </a:ext>
              </a:extLst>
            </p:cNvPr>
            <p:cNvCxnSpPr/>
            <p:nvPr/>
          </p:nvCxnSpPr>
          <p:spPr>
            <a:xfrm>
              <a:off x="7715568" y="5362146"/>
              <a:ext cx="43204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1818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44444" y="1124744"/>
            <a:ext cx="8576028" cy="4383087"/>
          </a:xfrm>
        </p:spPr>
        <p:txBody>
          <a:bodyPr>
            <a:noAutofit/>
          </a:bodyPr>
          <a:lstStyle/>
          <a:p>
            <a:pPr lvl="1">
              <a:lnSpc>
                <a:spcPct val="130000"/>
              </a:lnSpc>
            </a:pPr>
            <a:r>
              <a:rPr lang="tr-TR" sz="1400" dirty="0">
                <a:solidFill>
                  <a:schemeClr val="tx1"/>
                </a:solidFill>
                <a:latin typeface="Arial" panose="020B0604020202020204" pitchFamily="34" charset="0"/>
                <a:cs typeface="Arial" panose="020B0604020202020204" pitchFamily="34" charset="0"/>
              </a:rPr>
              <a:t>Seyahat harcama talebinin, ilgili seyahat gerçekleştirilmeden önce gerçekleştirilmesi ve onay alınması zorunludur. Aksi takdirde </a:t>
            </a:r>
            <a:r>
              <a:rPr lang="tr-TR" sz="1400" u="sng" dirty="0">
                <a:solidFill>
                  <a:schemeClr val="tx1"/>
                </a:solidFill>
                <a:latin typeface="Arial" panose="020B0604020202020204" pitchFamily="34" charset="0"/>
                <a:cs typeface="Arial" panose="020B0604020202020204" pitchFamily="34" charset="0"/>
              </a:rPr>
              <a:t>mevzuat gereğince </a:t>
            </a:r>
            <a:r>
              <a:rPr lang="tr-TR" sz="1400" dirty="0">
                <a:solidFill>
                  <a:schemeClr val="tx1"/>
                </a:solidFill>
                <a:latin typeface="Arial" panose="020B0604020202020204" pitchFamily="34" charset="0"/>
                <a:cs typeface="Arial" panose="020B0604020202020204" pitchFamily="34" charset="0"/>
              </a:rPr>
              <a:t>ödeme yapılması mümkün değildir.</a:t>
            </a:r>
          </a:p>
          <a:p>
            <a:pPr lvl="1">
              <a:lnSpc>
                <a:spcPct val="130000"/>
              </a:lnSpc>
            </a:pPr>
            <a:endParaRPr lang="tr-TR" sz="1000" dirty="0">
              <a:solidFill>
                <a:schemeClr val="tx1"/>
              </a:solidFill>
              <a:latin typeface="Arial" panose="020B0604020202020204" pitchFamily="34" charset="0"/>
              <a:cs typeface="Arial" panose="020B0604020202020204" pitchFamily="34" charset="0"/>
            </a:endParaRPr>
          </a:p>
          <a:p>
            <a:pPr lvl="1">
              <a:lnSpc>
                <a:spcPct val="130000"/>
              </a:lnSpc>
            </a:pPr>
            <a:r>
              <a:rPr lang="tr-TR" sz="1400" dirty="0">
                <a:solidFill>
                  <a:schemeClr val="tx1"/>
                </a:solidFill>
                <a:latin typeface="Arial" panose="020B0604020202020204" pitchFamily="34" charset="0"/>
                <a:cs typeface="Arial" panose="020B0604020202020204" pitchFamily="34" charset="0"/>
              </a:rPr>
              <a:t>Seyahat Harcama talebi oluşturulmadan önce Biriminize başvurarak BAP Birimi tarafından desteklenen projeniz kapsamında gerçekleştirilecek seyahate yönelik tarih aralığı, seyahat gerekçesi ve proje kapsamında hangi giderlerin karşılanacağını içeren Yönetim Kurulu izin kararının ve akabinde Personel DB tarafından düzenlenen Rektörlük Olurunun alınmış olması zorunludur.</a:t>
            </a:r>
          </a:p>
          <a:p>
            <a:pPr lvl="1">
              <a:lnSpc>
                <a:spcPct val="130000"/>
              </a:lnSpc>
            </a:pPr>
            <a:endParaRPr lang="tr-TR" sz="1000" dirty="0">
              <a:solidFill>
                <a:schemeClr val="tx1"/>
              </a:solidFill>
              <a:latin typeface="Arial" panose="020B0604020202020204" pitchFamily="34" charset="0"/>
              <a:cs typeface="Arial" panose="020B0604020202020204" pitchFamily="34" charset="0"/>
            </a:endParaRPr>
          </a:p>
          <a:p>
            <a:pPr lvl="1">
              <a:lnSpc>
                <a:spcPct val="130000"/>
              </a:lnSpc>
            </a:pPr>
            <a:r>
              <a:rPr lang="tr-TR" sz="1400" dirty="0">
                <a:solidFill>
                  <a:schemeClr val="tx1"/>
                </a:solidFill>
                <a:latin typeface="Arial" panose="020B0604020202020204" pitchFamily="34" charset="0"/>
                <a:cs typeface="Arial" panose="020B0604020202020204" pitchFamily="34" charset="0"/>
              </a:rPr>
              <a:t>BAPSİS üzerinden «Seyahat Harcama Talebi Oluştur» alanından Seyahat Harcama Talebi oluşturulmalı ve akabinde aşağıdaki belgeler gecikmeksizin Birime teslim edilmelidir. </a:t>
            </a:r>
          </a:p>
          <a:p>
            <a:pPr lvl="2">
              <a:lnSpc>
                <a:spcPct val="130000"/>
              </a:lnSpc>
            </a:pPr>
            <a:r>
              <a:rPr lang="tr-TR" sz="1400" dirty="0">
                <a:solidFill>
                  <a:schemeClr val="tx1"/>
                </a:solidFill>
                <a:latin typeface="Arial" panose="020B0604020202020204" pitchFamily="34" charset="0"/>
                <a:cs typeface="Arial" panose="020B0604020202020204" pitchFamily="34" charset="0"/>
              </a:rPr>
              <a:t>Sistem üzerinden oluşturulan «</a:t>
            </a:r>
            <a:r>
              <a:rPr lang="tr-TR" sz="1400" b="1" dirty="0">
                <a:solidFill>
                  <a:schemeClr val="tx1"/>
                </a:solidFill>
                <a:latin typeface="Arial" panose="020B0604020202020204" pitchFamily="34" charset="0"/>
                <a:cs typeface="Arial" panose="020B0604020202020204" pitchFamily="34" charset="0"/>
              </a:rPr>
              <a:t>Seyahat</a:t>
            </a:r>
            <a:r>
              <a:rPr lang="tr-TR" sz="1400" dirty="0">
                <a:solidFill>
                  <a:schemeClr val="tx1"/>
                </a:solidFill>
                <a:latin typeface="Arial" panose="020B0604020202020204" pitchFamily="34" charset="0"/>
                <a:cs typeface="Arial" panose="020B0604020202020204" pitchFamily="34" charset="0"/>
              </a:rPr>
              <a:t> </a:t>
            </a:r>
            <a:r>
              <a:rPr lang="tr-TR" sz="1400" b="1" dirty="0">
                <a:solidFill>
                  <a:schemeClr val="tx1"/>
                </a:solidFill>
                <a:latin typeface="Arial" panose="020B0604020202020204" pitchFamily="34" charset="0"/>
                <a:cs typeface="Arial" panose="020B0604020202020204" pitchFamily="34" charset="0"/>
              </a:rPr>
              <a:t>Harcama Talebi Dilekçesi</a:t>
            </a:r>
            <a:r>
              <a:rPr lang="tr-TR" sz="1400" dirty="0">
                <a:solidFill>
                  <a:schemeClr val="tx1"/>
                </a:solidFill>
                <a:latin typeface="Arial" panose="020B0604020202020204" pitchFamily="34" charset="0"/>
                <a:cs typeface="Arial" panose="020B0604020202020204" pitchFamily="34" charset="0"/>
              </a:rPr>
              <a:t>»  ve ekindeki Banka Formu</a:t>
            </a:r>
          </a:p>
          <a:p>
            <a:pPr lvl="2">
              <a:lnSpc>
                <a:spcPct val="130000"/>
              </a:lnSpc>
            </a:pPr>
            <a:r>
              <a:rPr lang="tr-TR" sz="1400" dirty="0">
                <a:solidFill>
                  <a:schemeClr val="tx1"/>
                </a:solidFill>
                <a:latin typeface="Arial" panose="020B0604020202020204" pitchFamily="34" charset="0"/>
                <a:cs typeface="Arial" panose="020B0604020202020204" pitchFamily="34" charset="0"/>
              </a:rPr>
              <a:t>Birim Yönetim Kurulu Kararı</a:t>
            </a:r>
          </a:p>
          <a:p>
            <a:pPr lvl="2">
              <a:lnSpc>
                <a:spcPct val="130000"/>
              </a:lnSpc>
            </a:pPr>
            <a:r>
              <a:rPr lang="tr-TR" sz="1400" dirty="0">
                <a:solidFill>
                  <a:schemeClr val="tx1"/>
                </a:solidFill>
                <a:latin typeface="Arial" panose="020B0604020202020204" pitchFamily="34" charset="0"/>
                <a:cs typeface="Arial" panose="020B0604020202020204" pitchFamily="34" charset="0"/>
              </a:rPr>
              <a:t>Rektörlük Oluru</a:t>
            </a:r>
            <a:endParaRPr lang="tr-TR" sz="1400" dirty="0">
              <a:latin typeface="Arial" panose="020B0604020202020204" pitchFamily="34" charset="0"/>
              <a:cs typeface="Arial" panose="020B0604020202020204" pitchFamily="34" charset="0"/>
            </a:endParaRPr>
          </a:p>
          <a:p>
            <a:pPr marL="329184" lvl="1" indent="0">
              <a:lnSpc>
                <a:spcPct val="130000"/>
              </a:lnSpc>
              <a:buNone/>
            </a:pPr>
            <a:r>
              <a:rPr lang="tr-TR" sz="1400" dirty="0">
                <a:solidFill>
                  <a:srgbClr val="FF0000"/>
                </a:solidFill>
                <a:latin typeface="Arial" panose="020B0604020202020204" pitchFamily="34" charset="0"/>
                <a:cs typeface="Arial" panose="020B0604020202020204" pitchFamily="34" charset="0"/>
              </a:rPr>
              <a:t>     </a:t>
            </a:r>
            <a:endParaRPr lang="tr-TR" sz="1400" dirty="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 </a:t>
            </a:r>
            <a:r>
              <a:rPr lang="tr-TR" sz="2200" b="1" dirty="0">
                <a:solidFill>
                  <a:srgbClr val="C00000"/>
                </a:solidFill>
                <a:latin typeface="Arial" pitchFamily="34" charset="0"/>
                <a:cs typeface="Arial" pitchFamily="34" charset="0"/>
              </a:rPr>
              <a:t>Seyahat Harcama Talebi</a:t>
            </a:r>
          </a:p>
        </p:txBody>
      </p:sp>
      <p:grpSp>
        <p:nvGrpSpPr>
          <p:cNvPr id="2" name="Grup 1"/>
          <p:cNvGrpSpPr/>
          <p:nvPr/>
        </p:nvGrpSpPr>
        <p:grpSpPr>
          <a:xfrm>
            <a:off x="445087" y="4702185"/>
            <a:ext cx="8484877" cy="1733142"/>
            <a:chOff x="445087" y="4702185"/>
            <a:chExt cx="8484877" cy="1733142"/>
          </a:xfrm>
        </p:grpSpPr>
        <p:pic>
          <p:nvPicPr>
            <p:cNvPr id="7" name="Resim 6"/>
            <p:cNvPicPr>
              <a:picLocks noChangeAspect="1"/>
            </p:cNvPicPr>
            <p:nvPr/>
          </p:nvPicPr>
          <p:blipFill>
            <a:blip r:embed="rId2"/>
            <a:stretch>
              <a:fillRect/>
            </a:stretch>
          </p:blipFill>
          <p:spPr>
            <a:xfrm>
              <a:off x="2840769" y="4702185"/>
              <a:ext cx="1455242" cy="1733142"/>
            </a:xfrm>
            <a:prstGeom prst="rect">
              <a:avLst/>
            </a:prstGeom>
            <a:ln>
              <a:noFill/>
            </a:ln>
            <a:effectLst>
              <a:outerShdw blurRad="190500" algn="tl" rotWithShape="0">
                <a:srgbClr val="000000">
                  <a:alpha val="70000"/>
                </a:srgbClr>
              </a:outerShdw>
            </a:effectLst>
          </p:spPr>
        </p:pic>
        <p:pic>
          <p:nvPicPr>
            <p:cNvPr id="10" name="Resim 9"/>
            <p:cNvPicPr>
              <a:picLocks noChangeAspect="1"/>
            </p:cNvPicPr>
            <p:nvPr/>
          </p:nvPicPr>
          <p:blipFill>
            <a:blip r:embed="rId3"/>
            <a:stretch>
              <a:fillRect/>
            </a:stretch>
          </p:blipFill>
          <p:spPr>
            <a:xfrm>
              <a:off x="4427984" y="4702185"/>
              <a:ext cx="1585592" cy="1055951"/>
            </a:xfrm>
            <a:prstGeom prst="rect">
              <a:avLst/>
            </a:prstGeom>
            <a:ln>
              <a:noFill/>
            </a:ln>
            <a:effectLst>
              <a:outerShdw blurRad="190500" algn="tl" rotWithShape="0">
                <a:srgbClr val="000000">
                  <a:alpha val="70000"/>
                </a:srgbClr>
              </a:outerShdw>
            </a:effectLst>
          </p:spPr>
        </p:pic>
        <p:pic>
          <p:nvPicPr>
            <p:cNvPr id="15" name="Resim 14"/>
            <p:cNvPicPr>
              <a:picLocks noChangeAspect="1"/>
            </p:cNvPicPr>
            <p:nvPr/>
          </p:nvPicPr>
          <p:blipFill>
            <a:blip r:embed="rId4"/>
            <a:stretch>
              <a:fillRect/>
            </a:stretch>
          </p:blipFill>
          <p:spPr>
            <a:xfrm>
              <a:off x="7703270" y="4702185"/>
              <a:ext cx="1226694" cy="1652282"/>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5"/>
            <a:stretch>
              <a:fillRect/>
            </a:stretch>
          </p:blipFill>
          <p:spPr>
            <a:xfrm>
              <a:off x="6175331" y="4702185"/>
              <a:ext cx="1373882" cy="1639017"/>
            </a:xfrm>
            <a:prstGeom prst="rect">
              <a:avLst/>
            </a:prstGeom>
            <a:ln>
              <a:noFill/>
            </a:ln>
            <a:effectLst>
              <a:outerShdw blurRad="190500" algn="tl" rotWithShape="0">
                <a:srgbClr val="000000">
                  <a:alpha val="70000"/>
                </a:srgbClr>
              </a:outerShdw>
            </a:effectLst>
          </p:spPr>
        </p:pic>
        <p:pic>
          <p:nvPicPr>
            <p:cNvPr id="18" name="Resim 17"/>
            <p:cNvPicPr>
              <a:picLocks noChangeAspect="1"/>
            </p:cNvPicPr>
            <p:nvPr/>
          </p:nvPicPr>
          <p:blipFill>
            <a:blip r:embed="rId6"/>
            <a:stretch>
              <a:fillRect/>
            </a:stretch>
          </p:blipFill>
          <p:spPr>
            <a:xfrm>
              <a:off x="445087" y="5351248"/>
              <a:ext cx="2028825" cy="371475"/>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6208" y="5556600"/>
              <a:ext cx="421618" cy="421618"/>
            </a:xfrm>
            <a:prstGeom prst="rect">
              <a:avLst/>
            </a:prstGeom>
          </p:spPr>
        </p:pic>
      </p:grpSp>
    </p:spTree>
    <p:extLst>
      <p:ext uri="{BB962C8B-B14F-4D97-AF65-F5344CB8AC3E}">
        <p14:creationId xmlns:p14="http://schemas.microsoft.com/office/powerpoint/2010/main" val="65572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Clr>
                <a:srgbClr val="E3DED1"/>
              </a:buClr>
              <a:buFont typeface="Wingdings" pitchFamily="2" charset="2"/>
              <a:buNone/>
              <a:defRPr/>
            </a:pPr>
            <a:r>
              <a:rPr lang="tr-TR" sz="2800" b="1" dirty="0">
                <a:solidFill>
                  <a:srgbClr val="0070C0"/>
                </a:solidFill>
                <a:latin typeface="Arial" pitchFamily="34" charset="0"/>
                <a:cs typeface="Arial" pitchFamily="34" charset="0"/>
              </a:rPr>
              <a:t>BAP Koordinasyon Birimi, </a:t>
            </a:r>
            <a:r>
              <a:rPr lang="tr-TR" sz="2800" b="1" dirty="0">
                <a:solidFill>
                  <a:srgbClr val="C00000"/>
                </a:solidFill>
                <a:latin typeface="Arial" pitchFamily="34" charset="0"/>
                <a:cs typeface="Arial" pitchFamily="34" charset="0"/>
              </a:rPr>
              <a:t>Mevzuat</a:t>
            </a:r>
          </a:p>
        </p:txBody>
      </p:sp>
      <p:sp>
        <p:nvSpPr>
          <p:cNvPr id="6" name="Rectangle 3"/>
          <p:cNvSpPr>
            <a:spLocks noGrp="1" noChangeArrowheads="1"/>
          </p:cNvSpPr>
          <p:nvPr>
            <p:ph idx="1"/>
          </p:nvPr>
        </p:nvSpPr>
        <p:spPr>
          <a:xfrm>
            <a:off x="457200" y="1484784"/>
            <a:ext cx="8229600" cy="4464496"/>
          </a:xfrm>
        </p:spPr>
        <p:txBody>
          <a:bodyPr>
            <a:normAutofit/>
          </a:bodyPr>
          <a:lstStyle/>
          <a:p>
            <a:pPr marL="0" indent="0">
              <a:buClr>
                <a:schemeClr val="accent3"/>
              </a:buClr>
              <a:buNone/>
              <a:defRPr/>
            </a:pPr>
            <a:r>
              <a:rPr lang="tr-TR" sz="1800" dirty="0">
                <a:solidFill>
                  <a:schemeClr val="tx1"/>
                </a:solidFill>
                <a:latin typeface="Arial" pitchFamily="34" charset="0"/>
                <a:cs typeface="Arial" pitchFamily="34" charset="0"/>
              </a:rPr>
              <a:t>Bilimsel Araştırma Projeleri Koordinasyon Birimleri 2547 sayılı Yükseköğretim Kanununun 58. Maddesi’ne dayanılarak kurulmuştur. </a:t>
            </a:r>
          </a:p>
          <a:p>
            <a:pPr marL="0" indent="0">
              <a:buClr>
                <a:schemeClr val="accent3"/>
              </a:buClr>
              <a:buNone/>
              <a:defRPr/>
            </a:pPr>
            <a:endParaRPr lang="tr-TR" sz="1800" dirty="0">
              <a:solidFill>
                <a:schemeClr val="tx1"/>
              </a:solidFill>
              <a:latin typeface="Arial" pitchFamily="34" charset="0"/>
              <a:cs typeface="Arial" pitchFamily="34" charset="0"/>
            </a:endParaRPr>
          </a:p>
          <a:p>
            <a:pPr>
              <a:buClr>
                <a:srgbClr val="993300"/>
              </a:buClr>
              <a:defRPr/>
            </a:pPr>
            <a:endParaRPr lang="tr-TR" sz="1800" b="1" dirty="0">
              <a:latin typeface="Arial" pitchFamily="34" charset="0"/>
              <a:cs typeface="Arial" pitchFamily="34" charset="0"/>
            </a:endParaRPr>
          </a:p>
          <a:p>
            <a:pPr>
              <a:lnSpc>
                <a:spcPct val="110000"/>
              </a:lnSpc>
              <a:buClr>
                <a:srgbClr val="993300"/>
              </a:buClr>
              <a:defRPr/>
            </a:pPr>
            <a:r>
              <a:rPr lang="tr-TR" sz="1800" b="1" dirty="0">
                <a:solidFill>
                  <a:schemeClr val="tx1"/>
                </a:solidFill>
                <a:latin typeface="Arial" pitchFamily="34" charset="0"/>
                <a:cs typeface="Arial" pitchFamily="34" charset="0"/>
              </a:rPr>
              <a:t>Yönetmelik:</a:t>
            </a:r>
            <a:r>
              <a:rPr lang="tr-TR" sz="1800" dirty="0">
                <a:solidFill>
                  <a:schemeClr val="tx1"/>
                </a:solidFill>
                <a:latin typeface="Arial" pitchFamily="34" charset="0"/>
                <a:cs typeface="Arial" pitchFamily="34" charset="0"/>
              </a:rPr>
              <a:t> YÖK Başkanlığı tarafından düzenlenmiştir.</a:t>
            </a:r>
          </a:p>
          <a:p>
            <a:pPr>
              <a:lnSpc>
                <a:spcPct val="110000"/>
              </a:lnSpc>
              <a:buClr>
                <a:srgbClr val="993300"/>
              </a:buClr>
              <a:defRPr/>
            </a:pPr>
            <a:endParaRPr lang="tr-TR" sz="1800" b="1" dirty="0">
              <a:solidFill>
                <a:schemeClr val="tx1"/>
              </a:solidFill>
              <a:latin typeface="Arial" pitchFamily="34" charset="0"/>
              <a:cs typeface="Arial" pitchFamily="34" charset="0"/>
            </a:endParaRPr>
          </a:p>
          <a:p>
            <a:pPr>
              <a:lnSpc>
                <a:spcPct val="110000"/>
              </a:lnSpc>
              <a:buClr>
                <a:srgbClr val="993300"/>
              </a:buClr>
              <a:defRPr/>
            </a:pPr>
            <a:r>
              <a:rPr lang="tr-TR" sz="1800" b="1" dirty="0">
                <a:solidFill>
                  <a:schemeClr val="tx1"/>
                </a:solidFill>
                <a:latin typeface="Arial" pitchFamily="34" charset="0"/>
                <a:cs typeface="Arial" pitchFamily="34" charset="0"/>
              </a:rPr>
              <a:t>Yönerge: </a:t>
            </a:r>
            <a:r>
              <a:rPr lang="tr-TR" sz="1800" dirty="0">
                <a:solidFill>
                  <a:schemeClr val="tx1"/>
                </a:solidFill>
                <a:latin typeface="Arial" pitchFamily="34" charset="0"/>
                <a:cs typeface="Arial" pitchFamily="34" charset="0"/>
              </a:rPr>
              <a:t>Üniversite Senatosunca düzenlenir.</a:t>
            </a:r>
          </a:p>
          <a:p>
            <a:pPr>
              <a:lnSpc>
                <a:spcPct val="110000"/>
              </a:lnSpc>
              <a:buClr>
                <a:srgbClr val="993300"/>
              </a:buClr>
              <a:defRPr/>
            </a:pPr>
            <a:endParaRPr lang="tr-TR" sz="1800" b="1" dirty="0">
              <a:solidFill>
                <a:schemeClr val="tx1"/>
              </a:solidFill>
              <a:latin typeface="Arial" pitchFamily="34" charset="0"/>
              <a:cs typeface="Arial" pitchFamily="34" charset="0"/>
            </a:endParaRPr>
          </a:p>
          <a:p>
            <a:pPr>
              <a:lnSpc>
                <a:spcPct val="110000"/>
              </a:lnSpc>
              <a:buClr>
                <a:srgbClr val="993300"/>
              </a:buClr>
              <a:defRPr/>
            </a:pPr>
            <a:r>
              <a:rPr lang="tr-TR" sz="1800" b="1" dirty="0">
                <a:solidFill>
                  <a:schemeClr val="tx1"/>
                </a:solidFill>
                <a:latin typeface="Arial" pitchFamily="34" charset="0"/>
                <a:cs typeface="Arial" pitchFamily="34" charset="0"/>
              </a:rPr>
              <a:t>Uygulama Usul ve Esasları</a:t>
            </a:r>
            <a:r>
              <a:rPr lang="tr-TR" sz="1800" dirty="0">
                <a:solidFill>
                  <a:schemeClr val="tx1"/>
                </a:solidFill>
                <a:latin typeface="Arial" pitchFamily="34" charset="0"/>
                <a:cs typeface="Arial" pitchFamily="34" charset="0"/>
              </a:rPr>
              <a:t>: BAP Komisyonu tarafından düzenlenir.</a:t>
            </a:r>
          </a:p>
          <a:p>
            <a:pPr>
              <a:lnSpc>
                <a:spcPct val="110000"/>
              </a:lnSpc>
              <a:buClr>
                <a:srgbClr val="993300"/>
              </a:buClr>
              <a:defRPr/>
            </a:pPr>
            <a:endParaRPr lang="tr-TR" sz="1800" b="1" dirty="0">
              <a:solidFill>
                <a:schemeClr val="tx1"/>
              </a:solidFill>
              <a:latin typeface="Arial" pitchFamily="34" charset="0"/>
              <a:cs typeface="Arial" pitchFamily="34" charset="0"/>
            </a:endParaRPr>
          </a:p>
          <a:p>
            <a:pPr>
              <a:lnSpc>
                <a:spcPct val="110000"/>
              </a:lnSpc>
              <a:buClr>
                <a:srgbClr val="993300"/>
              </a:buClr>
              <a:defRPr/>
            </a:pPr>
            <a:r>
              <a:rPr lang="tr-TR" sz="1800" b="1" dirty="0">
                <a:solidFill>
                  <a:schemeClr val="tx1"/>
                </a:solidFill>
                <a:latin typeface="Arial" pitchFamily="34" charset="0"/>
                <a:cs typeface="Arial" pitchFamily="34" charset="0"/>
              </a:rPr>
              <a:t>Harcama Mevzuatı: </a:t>
            </a:r>
            <a:r>
              <a:rPr lang="tr-TR" sz="1800" dirty="0">
                <a:solidFill>
                  <a:schemeClr val="tx1"/>
                </a:solidFill>
                <a:latin typeface="Arial" pitchFamily="34" charset="0"/>
                <a:cs typeface="Arial" pitchFamily="34" charset="0"/>
              </a:rPr>
              <a:t>6554 Sayılı Bakanlar Kurulu Kararı ile düzenlenmiştir.</a:t>
            </a:r>
            <a:endParaRPr lang="tr-TR" sz="1800" b="1" dirty="0">
              <a:latin typeface="Arial" pitchFamily="34" charset="0"/>
              <a:cs typeface="Arial" pitchFamily="34" charset="0"/>
            </a:endParaRPr>
          </a:p>
        </p:txBody>
      </p:sp>
    </p:spTree>
    <p:extLst>
      <p:ext uri="{BB962C8B-B14F-4D97-AF65-F5344CB8AC3E}">
        <p14:creationId xmlns:p14="http://schemas.microsoft.com/office/powerpoint/2010/main" val="94146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268760"/>
            <a:ext cx="8229600" cy="4383087"/>
          </a:xfrm>
        </p:spPr>
        <p:txBody>
          <a:bodyPr>
            <a:no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 Birimi tarafından süreçleri başlatılmayan ve/veya Komisyonun onayladığı içeriğe uygun olmayan herhangi bir harcama için </a:t>
            </a:r>
            <a:r>
              <a:rPr lang="tr-TR" sz="1400" u="sng" dirty="0">
                <a:solidFill>
                  <a:schemeClr val="tx1"/>
                </a:solidFill>
                <a:latin typeface="Arial" panose="020B0604020202020204" pitchFamily="34" charset="0"/>
                <a:cs typeface="Arial" panose="020B0604020202020204" pitchFamily="34" charset="0"/>
              </a:rPr>
              <a:t>mevzuat gereğince </a:t>
            </a:r>
            <a:r>
              <a:rPr lang="tr-TR" sz="1400" dirty="0">
                <a:solidFill>
                  <a:schemeClr val="tx1"/>
                </a:solidFill>
                <a:latin typeface="Arial" panose="020B0604020202020204" pitchFamily="34" charset="0"/>
                <a:cs typeface="Arial" panose="020B0604020202020204" pitchFamily="34" charset="0"/>
              </a:rPr>
              <a:t>ödeme yapılması mümkün değildir. </a:t>
            </a:r>
          </a:p>
          <a:p>
            <a:pPr lvl="1">
              <a:lnSpc>
                <a:spcPct val="150000"/>
              </a:lnSpc>
            </a:pPr>
            <a:r>
              <a:rPr lang="tr-TR" sz="1400" dirty="0">
                <a:solidFill>
                  <a:schemeClr val="tx1"/>
                </a:solidFill>
                <a:latin typeface="Arial" panose="020B0604020202020204" pitchFamily="34" charset="0"/>
                <a:cs typeface="Arial" panose="020B0604020202020204" pitchFamily="34" charset="0"/>
              </a:rPr>
              <a:t>Birime iletilen harcama talepleri üzerinde Birimin değişiklik yapma imkanı bulunmamaktadır. Değişiklik yapma ihtiyacınız olması durumunda, Birimle irtibata geçerek harcama talebinizin iade edilmesini talep ediniz ve gerekli düzenlemeleri gerçekleştirip yeniden talep oluşturunuz.</a:t>
            </a:r>
          </a:p>
          <a:p>
            <a:pPr lvl="1"/>
            <a:endParaRPr lang="tr-TR" sz="1000" dirty="0">
              <a:solidFill>
                <a:schemeClr val="tx1"/>
              </a:solidFill>
              <a:latin typeface="Arial" panose="020B0604020202020204" pitchFamily="34" charset="0"/>
              <a:cs typeface="Arial" panose="020B0604020202020204" pitchFamily="34" charset="0"/>
            </a:endParaRPr>
          </a:p>
          <a:p>
            <a:pPr marL="329184" lvl="1" indent="0">
              <a:lnSpc>
                <a:spcPct val="150000"/>
              </a:lnSpc>
              <a:buNone/>
            </a:pPr>
            <a:r>
              <a:rPr lang="tr-TR" sz="1400" dirty="0">
                <a:solidFill>
                  <a:schemeClr val="tx1"/>
                </a:solidFill>
                <a:latin typeface="Arial" panose="020B0604020202020204" pitchFamily="34" charset="0"/>
                <a:cs typeface="Arial" panose="020B0604020202020204" pitchFamily="34" charset="0"/>
              </a:rPr>
              <a:t>    </a:t>
            </a:r>
            <a:r>
              <a:rPr lang="tr-TR" sz="1400" dirty="0">
                <a:solidFill>
                  <a:srgbClr val="993300"/>
                </a:solidFill>
                <a:latin typeface="Arial" panose="020B0604020202020204" pitchFamily="34" charset="0"/>
                <a:cs typeface="Arial" panose="020B0604020202020204" pitchFamily="34" charset="0"/>
              </a:rPr>
              <a:t>Teknik Şartname</a:t>
            </a:r>
          </a:p>
          <a:p>
            <a:pPr lvl="1">
              <a:lnSpc>
                <a:spcPct val="150000"/>
              </a:lnSpc>
            </a:pPr>
            <a:r>
              <a:rPr lang="tr-TR" sz="1400" dirty="0">
                <a:solidFill>
                  <a:schemeClr val="tx1"/>
                </a:solidFill>
                <a:latin typeface="Arial" panose="020B0604020202020204" pitchFamily="34" charset="0"/>
                <a:cs typeface="Arial" panose="020B0604020202020204" pitchFamily="34" charset="0"/>
              </a:rPr>
              <a:t>Harcama talebi oluşturulurken gerekli hallerde Şartnamenin güncel halinin sisteme yüklenmesi mümkündür. Ancak bu işlemden önce BAP Birimi ile telefonla görüşerek mutabık kalınması gereklidir.</a:t>
            </a:r>
          </a:p>
          <a:p>
            <a:pPr lvl="1"/>
            <a:endParaRPr lang="tr-TR" sz="1000" dirty="0">
              <a:solidFill>
                <a:schemeClr val="tx1"/>
              </a:solidFill>
              <a:latin typeface="Arial" panose="020B0604020202020204" pitchFamily="34" charset="0"/>
              <a:cs typeface="Arial" panose="020B0604020202020204" pitchFamily="34" charset="0"/>
            </a:endParaRPr>
          </a:p>
          <a:p>
            <a:pPr lvl="1">
              <a:lnSpc>
                <a:spcPct val="150000"/>
              </a:lnSpc>
            </a:pPr>
            <a:r>
              <a:rPr lang="tr-TR" sz="1400" dirty="0">
                <a:solidFill>
                  <a:schemeClr val="tx1"/>
                </a:solidFill>
                <a:latin typeface="Arial" panose="020B0604020202020204" pitchFamily="34" charset="0"/>
                <a:cs typeface="Arial" panose="020B0604020202020204" pitchFamily="34" charset="0"/>
              </a:rPr>
              <a:t>Şartname Güncellemesi gerçekleştirilmiş ise, «Harcama Talep Dilekçesi» ile birlikte yeni şartname de sayfaları imzalanmış olarak Birime teslim edilmelidir.</a:t>
            </a:r>
          </a:p>
        </p:txBody>
      </p:sp>
      <p:sp>
        <p:nvSpPr>
          <p:cNvPr id="4" name="Rectangle 2"/>
          <p:cNvSpPr txBox="1">
            <a:spLocks noChangeArrowheads="1"/>
          </p:cNvSpPr>
          <p:nvPr/>
        </p:nvSpPr>
        <p:spPr bwMode="auto">
          <a:xfrm>
            <a:off x="571500" y="40466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İşlemleri</a:t>
            </a:r>
            <a:r>
              <a:rPr lang="tr-TR" sz="2200" b="1" dirty="0">
                <a:solidFill>
                  <a:srgbClr val="0070C0"/>
                </a:solidFill>
                <a:latin typeface="Arial" pitchFamily="34" charset="0"/>
                <a:cs typeface="Arial" pitchFamily="34" charset="0"/>
              </a:rPr>
              <a:t>, </a:t>
            </a:r>
            <a:r>
              <a:rPr lang="tr-TR" sz="2200" b="1" dirty="0">
                <a:solidFill>
                  <a:srgbClr val="C00000"/>
                </a:solidFill>
                <a:latin typeface="Arial" pitchFamily="34" charset="0"/>
                <a:cs typeface="Arial" pitchFamily="34" charset="0"/>
              </a:rPr>
              <a:t>Genel Kurallar</a:t>
            </a:r>
          </a:p>
        </p:txBody>
      </p:sp>
    </p:spTree>
    <p:extLst>
      <p:ext uri="{BB962C8B-B14F-4D97-AF65-F5344CB8AC3E}">
        <p14:creationId xmlns:p14="http://schemas.microsoft.com/office/powerpoint/2010/main" val="311227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600" dirty="0">
                <a:solidFill>
                  <a:schemeClr val="tx1"/>
                </a:solidFill>
                <a:latin typeface="Arial" charset="0"/>
                <a:cs typeface="Arial" charset="0"/>
              </a:rPr>
              <a:t>Devam etmekte olan projeler kapsamında talep, ara rapor ve sonuç raporu ile projelerden üretilen yayınların BAP Komisyonu onayına sunulması BAPSIS Sistemi üzerinden yürütülür. </a:t>
            </a:r>
          </a:p>
          <a:p>
            <a:pPr lvl="0"/>
            <a:endParaRPr lang="tr-TR" sz="1600" dirty="0">
              <a:solidFill>
                <a:schemeClr val="tx1"/>
              </a:solidFill>
              <a:latin typeface="Arial" charset="0"/>
              <a:cs typeface="Arial" charset="0"/>
            </a:endParaRPr>
          </a:p>
          <a:p>
            <a:pPr lvl="0"/>
            <a:r>
              <a:rPr lang="tr-TR" sz="1600" dirty="0">
                <a:solidFill>
                  <a:schemeClr val="tx1"/>
                </a:solidFill>
                <a:latin typeface="Arial" charset="0"/>
                <a:cs typeface="Arial" charset="0"/>
              </a:rPr>
              <a:t>Başvurular, BAP Birimi Proje Ofisi tarafından biçimsel incelemeden geçirilir ve uygun başvurular projenizin süreçlerinden sorumlu Komisyon Üyesine iletilir. </a:t>
            </a:r>
          </a:p>
          <a:p>
            <a:pPr lvl="0"/>
            <a:endParaRPr lang="tr-TR" sz="1600" dirty="0">
              <a:solidFill>
                <a:schemeClr val="tx1"/>
              </a:solidFill>
              <a:latin typeface="Arial" charset="0"/>
              <a:cs typeface="Arial" charset="0"/>
            </a:endParaRPr>
          </a:p>
          <a:p>
            <a:pPr lvl="0"/>
            <a:r>
              <a:rPr lang="tr-TR" sz="1600" dirty="0">
                <a:solidFill>
                  <a:schemeClr val="tx1"/>
                </a:solidFill>
                <a:latin typeface="Arial" charset="0"/>
                <a:cs typeface="Arial" charset="0"/>
              </a:rPr>
              <a:t>İlgili Komisyon üyesi değerlendirme süreçlerini yürütür ve başvuruyu tartışılmak üzere BAP Komisyonuna sunar. </a:t>
            </a:r>
          </a:p>
          <a:p>
            <a:pPr lvl="0"/>
            <a:endParaRPr lang="tr-TR" sz="1600" dirty="0">
              <a:solidFill>
                <a:schemeClr val="tx1"/>
              </a:solidFill>
              <a:latin typeface="Arial" charset="0"/>
              <a:cs typeface="Arial" charset="0"/>
            </a:endParaRPr>
          </a:p>
          <a:p>
            <a:pPr lvl="0"/>
            <a:r>
              <a:rPr lang="tr-TR" sz="1600" dirty="0">
                <a:solidFill>
                  <a:schemeClr val="tx1"/>
                </a:solidFill>
                <a:latin typeface="Arial" charset="0"/>
                <a:cs typeface="Arial" charset="0"/>
              </a:rPr>
              <a:t>BAP Komisyonu başvuruları değerlendirerek onaylayabilir, reddedebilir veya araştırmacıdan başvuru üzerinde revizyon yapılmasını talep edebilir.</a:t>
            </a:r>
          </a:p>
          <a:p>
            <a:pPr lvl="0"/>
            <a:endParaRPr lang="tr-TR" sz="1600" dirty="0">
              <a:solidFill>
                <a:schemeClr val="tx1"/>
              </a:solidFill>
              <a:latin typeface="Arial" charset="0"/>
              <a:cs typeface="Arial" charset="0"/>
            </a:endParaRPr>
          </a:p>
          <a:p>
            <a:r>
              <a:rPr lang="tr-TR" sz="1600" dirty="0">
                <a:solidFill>
                  <a:schemeClr val="tx1"/>
                </a:solidFill>
                <a:latin typeface="Arial" charset="0"/>
                <a:cs typeface="Arial" charset="0"/>
              </a:rPr>
              <a:t>Değerlendirme süreçlerinin muhtelif aşamaları ve Komisyon kararları sistem tarafından üretilen bilgilendirme epostaları ile araştırmacılara iletilir.</a:t>
            </a: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Talep, Rapor ve Yayın Onay İşlemleri</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9758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466768"/>
            <a:ext cx="8158163" cy="6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Talep, Rapor ve Yayın Değerlendirme Süreci</a:t>
            </a:r>
          </a:p>
        </p:txBody>
      </p:sp>
      <p:sp>
        <p:nvSpPr>
          <p:cNvPr id="29" name="Metin kutusu 28"/>
          <p:cNvSpPr txBox="1"/>
          <p:nvPr/>
        </p:nvSpPr>
        <p:spPr>
          <a:xfrm>
            <a:off x="594582" y="4539463"/>
            <a:ext cx="3066096" cy="1163395"/>
          </a:xfrm>
          <a:prstGeom prst="rect">
            <a:avLst/>
          </a:prstGeom>
          <a:noFill/>
        </p:spPr>
        <p:txBody>
          <a:bodyPr wrap="none" rtlCol="0">
            <a:spAutoFit/>
          </a:bodyPr>
          <a:lstStyle/>
          <a:p>
            <a:pPr marL="228600" indent="-228600">
              <a:buClr>
                <a:srgbClr val="0070C0"/>
              </a:buClr>
              <a:buFont typeface="+mj-lt"/>
              <a:buAutoNum type="arabicPeriod"/>
            </a:pPr>
            <a:r>
              <a:rPr lang="tr-TR" sz="1200" dirty="0"/>
              <a:t>Ön Başvuru</a:t>
            </a:r>
          </a:p>
          <a:p>
            <a:pPr marL="228600" indent="-228600">
              <a:buClr>
                <a:srgbClr val="0070C0"/>
              </a:buClr>
              <a:buFont typeface="+mj-lt"/>
              <a:buAutoNum type="arabicPeriod"/>
            </a:pPr>
            <a:r>
              <a:rPr lang="tr-TR" sz="1200" dirty="0"/>
              <a:t>Başvuru</a:t>
            </a:r>
          </a:p>
          <a:p>
            <a:pPr marL="228600" indent="-228600">
              <a:buClr>
                <a:srgbClr val="0070C0"/>
              </a:buClr>
              <a:buFont typeface="+mj-lt"/>
              <a:buAutoNum type="arabicPeriod"/>
            </a:pPr>
            <a:r>
              <a:rPr lang="tr-TR" sz="1200" dirty="0"/>
              <a:t>Değerlendirmedeki Talep, Rapor, Yayın</a:t>
            </a:r>
          </a:p>
          <a:p>
            <a:pPr marL="228600" indent="-228600">
              <a:buClr>
                <a:srgbClr val="0070C0"/>
              </a:buClr>
              <a:buFont typeface="+mj-lt"/>
              <a:buAutoNum type="arabicPeriod"/>
            </a:pPr>
            <a:r>
              <a:rPr lang="tr-TR" sz="1200" dirty="0"/>
              <a:t>Kabul Edilen Talep, Rapor, Yayın</a:t>
            </a:r>
          </a:p>
          <a:p>
            <a:pPr marL="228600" indent="-228600">
              <a:buClr>
                <a:srgbClr val="0070C0"/>
              </a:buClr>
              <a:buFont typeface="+mj-lt"/>
              <a:buAutoNum type="arabicPeriod"/>
            </a:pPr>
            <a:r>
              <a:rPr lang="tr-TR" sz="1200" dirty="0"/>
              <a:t>Reddedilen Talep, Rapor, Yayın</a:t>
            </a:r>
          </a:p>
        </p:txBody>
      </p:sp>
      <p:grpSp>
        <p:nvGrpSpPr>
          <p:cNvPr id="6" name="Grup 5"/>
          <p:cNvGrpSpPr/>
          <p:nvPr/>
        </p:nvGrpSpPr>
        <p:grpSpPr>
          <a:xfrm>
            <a:off x="623821" y="1698076"/>
            <a:ext cx="8038770" cy="4395220"/>
            <a:chOff x="623821" y="1698076"/>
            <a:chExt cx="8038770" cy="4395220"/>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21" y="2380428"/>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3768" y="1983287"/>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a:t>Proje Ofisi</a:t>
              </a:r>
            </a:p>
          </p:txBody>
        </p:sp>
        <p:sp>
          <p:nvSpPr>
            <p:cNvPr id="8" name="Dikdörtgen 7"/>
            <p:cNvSpPr/>
            <p:nvPr/>
          </p:nvSpPr>
          <p:spPr>
            <a:xfrm>
              <a:off x="7294439" y="2790362"/>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200" dirty="0"/>
                <a:t>Hakem</a:t>
              </a:r>
            </a:p>
          </p:txBody>
        </p:sp>
        <p:sp>
          <p:nvSpPr>
            <p:cNvPr id="9" name="Dikdörtgen 8"/>
            <p:cNvSpPr/>
            <p:nvPr/>
          </p:nvSpPr>
          <p:spPr>
            <a:xfrm>
              <a:off x="5008985" y="3578569"/>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200" dirty="0"/>
                <a:t>Koordinatör</a:t>
              </a:r>
            </a:p>
          </p:txBody>
        </p:sp>
        <p:sp>
          <p:nvSpPr>
            <p:cNvPr id="10" name="Dikdörtgen 9"/>
            <p:cNvSpPr/>
            <p:nvPr/>
          </p:nvSpPr>
          <p:spPr>
            <a:xfrm>
              <a:off x="4996409" y="4370657"/>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a:t>
              </a:r>
            </a:p>
          </p:txBody>
        </p:sp>
        <p:sp>
          <p:nvSpPr>
            <p:cNvPr id="3" name="Elmas 2"/>
            <p:cNvSpPr/>
            <p:nvPr/>
          </p:nvSpPr>
          <p:spPr>
            <a:xfrm>
              <a:off x="5080993" y="5157192"/>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200" dirty="0"/>
                <a:t>Karar</a:t>
              </a:r>
            </a:p>
          </p:txBody>
        </p:sp>
        <p:sp>
          <p:nvSpPr>
            <p:cNvPr id="5" name="Sağ Ok 4"/>
            <p:cNvSpPr/>
            <p:nvPr/>
          </p:nvSpPr>
          <p:spPr>
            <a:xfrm rot="20636966">
              <a:off x="1549423" y="2172519"/>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Sağ Ok 13"/>
            <p:cNvSpPr/>
            <p:nvPr/>
          </p:nvSpPr>
          <p:spPr>
            <a:xfrm>
              <a:off x="6478652" y="2878649"/>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Sağ Ok 14"/>
            <p:cNvSpPr/>
            <p:nvPr/>
          </p:nvSpPr>
          <p:spPr>
            <a:xfrm flipH="1">
              <a:off x="6478652" y="3031049"/>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6" name="Sağ Ok 15"/>
            <p:cNvSpPr/>
            <p:nvPr/>
          </p:nvSpPr>
          <p:spPr>
            <a:xfrm rot="1402791">
              <a:off x="3913233" y="2326428"/>
              <a:ext cx="1080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8" name="Sağ Ok 17"/>
            <p:cNvSpPr/>
            <p:nvPr/>
          </p:nvSpPr>
          <p:spPr>
            <a:xfrm rot="20650155" flipH="1">
              <a:off x="1549423" y="2352551"/>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21" name="Sağ Ok 20"/>
            <p:cNvSpPr/>
            <p:nvPr/>
          </p:nvSpPr>
          <p:spPr>
            <a:xfrm rot="16200000" flipH="1">
              <a:off x="5436104" y="3356985"/>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2" name="Sağ Ok 21"/>
            <p:cNvSpPr/>
            <p:nvPr/>
          </p:nvSpPr>
          <p:spPr>
            <a:xfrm rot="16200000" flipH="1">
              <a:off x="5554485" y="4149073"/>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3" name="Sağ Ok 22"/>
            <p:cNvSpPr/>
            <p:nvPr/>
          </p:nvSpPr>
          <p:spPr>
            <a:xfrm rot="16200000" flipH="1">
              <a:off x="5554485" y="494116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Sağ Ok 23"/>
            <p:cNvSpPr/>
            <p:nvPr/>
          </p:nvSpPr>
          <p:spPr>
            <a:xfrm rot="5400000" flipH="1" flipV="1">
              <a:off x="5627039" y="3356985"/>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5" name="Sağ Ok 24"/>
            <p:cNvSpPr/>
            <p:nvPr/>
          </p:nvSpPr>
          <p:spPr>
            <a:xfrm rot="1288913" flipH="1" flipV="1">
              <a:off x="1347689" y="3634789"/>
              <a:ext cx="3600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1" name="Sağ Ok 30"/>
            <p:cNvSpPr/>
            <p:nvPr/>
          </p:nvSpPr>
          <p:spPr>
            <a:xfrm rot="10800000" flipH="1">
              <a:off x="6377137" y="5544238"/>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3" name="Metin kutusu 32"/>
            <p:cNvSpPr txBox="1"/>
            <p:nvPr/>
          </p:nvSpPr>
          <p:spPr>
            <a:xfrm>
              <a:off x="2472279" y="1698076"/>
              <a:ext cx="1463862" cy="276999"/>
            </a:xfrm>
            <a:prstGeom prst="rect">
              <a:avLst/>
            </a:prstGeom>
            <a:noFill/>
          </p:spPr>
          <p:txBody>
            <a:bodyPr wrap="none" rtlCol="0">
              <a:spAutoFit/>
            </a:bodyPr>
            <a:lstStyle/>
            <a:p>
              <a:pPr algn="ctr">
                <a:buClr>
                  <a:srgbClr val="0070C0"/>
                </a:buClr>
                <a:buNone/>
              </a:pPr>
              <a:r>
                <a:rPr lang="tr-TR" sz="1200" dirty="0"/>
                <a:t>Biçimsel İnceleme</a:t>
              </a:r>
            </a:p>
          </p:txBody>
        </p:sp>
        <p:sp>
          <p:nvSpPr>
            <p:cNvPr id="32" name="Oval 31"/>
            <p:cNvSpPr/>
            <p:nvPr/>
          </p:nvSpPr>
          <p:spPr>
            <a:xfrm>
              <a:off x="1606994" y="17728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1</a:t>
              </a:r>
            </a:p>
          </p:txBody>
        </p:sp>
        <p:sp>
          <p:nvSpPr>
            <p:cNvPr id="38" name="Oval 37"/>
            <p:cNvSpPr/>
            <p:nvPr/>
          </p:nvSpPr>
          <p:spPr>
            <a:xfrm>
              <a:off x="4515329" y="201915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2</a:t>
              </a:r>
            </a:p>
          </p:txBody>
        </p:sp>
        <p:sp>
          <p:nvSpPr>
            <p:cNvPr id="39" name="Oval 38"/>
            <p:cNvSpPr/>
            <p:nvPr/>
          </p:nvSpPr>
          <p:spPr>
            <a:xfrm>
              <a:off x="3868200"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5</a:t>
              </a:r>
            </a:p>
          </p:txBody>
        </p:sp>
        <p:sp>
          <p:nvSpPr>
            <p:cNvPr id="40" name="Oval 39"/>
            <p:cNvSpPr/>
            <p:nvPr/>
          </p:nvSpPr>
          <p:spPr>
            <a:xfrm>
              <a:off x="6648772" y="2420888"/>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3</a:t>
              </a:r>
            </a:p>
          </p:txBody>
        </p:sp>
        <p:sp>
          <p:nvSpPr>
            <p:cNvPr id="41" name="Sağ Ok 40"/>
            <p:cNvSpPr/>
            <p:nvPr/>
          </p:nvSpPr>
          <p:spPr>
            <a:xfrm rot="10800000">
              <a:off x="4680040" y="5544239"/>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2" name="Metin kutusu 41"/>
            <p:cNvSpPr txBox="1"/>
            <p:nvPr/>
          </p:nvSpPr>
          <p:spPr>
            <a:xfrm>
              <a:off x="4220494" y="5486745"/>
              <a:ext cx="423514" cy="276999"/>
            </a:xfrm>
            <a:prstGeom prst="rect">
              <a:avLst/>
            </a:prstGeom>
            <a:noFill/>
          </p:spPr>
          <p:txBody>
            <a:bodyPr wrap="none" rtlCol="0">
              <a:spAutoFit/>
            </a:bodyPr>
            <a:lstStyle/>
            <a:p>
              <a:pPr algn="ctr">
                <a:buClr>
                  <a:srgbClr val="0070C0"/>
                </a:buClr>
                <a:buNone/>
              </a:pPr>
              <a:r>
                <a:rPr lang="tr-TR" sz="1200" dirty="0"/>
                <a:t>Ret</a:t>
              </a:r>
            </a:p>
          </p:txBody>
        </p:sp>
        <p:sp>
          <p:nvSpPr>
            <p:cNvPr id="43" name="Metin kutusu 42"/>
            <p:cNvSpPr txBox="1"/>
            <p:nvPr/>
          </p:nvSpPr>
          <p:spPr>
            <a:xfrm>
              <a:off x="6662995" y="5486745"/>
              <a:ext cx="575799" cy="276999"/>
            </a:xfrm>
            <a:prstGeom prst="rect">
              <a:avLst/>
            </a:prstGeom>
            <a:noFill/>
          </p:spPr>
          <p:txBody>
            <a:bodyPr wrap="none" rtlCol="0">
              <a:spAutoFit/>
            </a:bodyPr>
            <a:lstStyle/>
            <a:p>
              <a:pPr algn="ctr">
                <a:buClr>
                  <a:srgbClr val="0070C0"/>
                </a:buClr>
                <a:buNone/>
              </a:pPr>
              <a:r>
                <a:rPr lang="tr-TR" sz="1200" dirty="0"/>
                <a:t>Kabul</a:t>
              </a:r>
            </a:p>
          </p:txBody>
        </p:sp>
        <p:sp>
          <p:nvSpPr>
            <p:cNvPr id="45" name="Oval 44"/>
            <p:cNvSpPr/>
            <p:nvPr/>
          </p:nvSpPr>
          <p:spPr>
            <a:xfrm>
              <a:off x="7308304"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4</a:t>
              </a:r>
            </a:p>
          </p:txBody>
        </p:sp>
        <p:sp>
          <p:nvSpPr>
            <p:cNvPr id="34" name="Sağ Ok 33"/>
            <p:cNvSpPr/>
            <p:nvPr/>
          </p:nvSpPr>
          <p:spPr>
            <a:xfrm rot="12091922" flipH="1" flipV="1">
              <a:off x="1347462" y="3816420"/>
              <a:ext cx="360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5" name="Metin kutusu 34"/>
            <p:cNvSpPr txBox="1"/>
            <p:nvPr/>
          </p:nvSpPr>
          <p:spPr>
            <a:xfrm rot="1275259">
              <a:off x="2930517" y="3973149"/>
              <a:ext cx="814647" cy="276999"/>
            </a:xfrm>
            <a:prstGeom prst="rect">
              <a:avLst/>
            </a:prstGeom>
            <a:noFill/>
          </p:spPr>
          <p:txBody>
            <a:bodyPr wrap="none" rtlCol="0">
              <a:spAutoFit/>
            </a:bodyPr>
            <a:lstStyle/>
            <a:p>
              <a:pPr algn="ctr">
                <a:buClr>
                  <a:srgbClr val="0070C0"/>
                </a:buClr>
                <a:buNone/>
              </a:pPr>
              <a:r>
                <a:rPr lang="tr-TR" sz="1200" dirty="0"/>
                <a:t>Revizyon</a:t>
              </a:r>
            </a:p>
          </p:txBody>
        </p:sp>
        <p:sp>
          <p:nvSpPr>
            <p:cNvPr id="36" name="Dikdörtgen 35"/>
            <p:cNvSpPr/>
            <p:nvPr/>
          </p:nvSpPr>
          <p:spPr>
            <a:xfrm>
              <a:off x="4996409" y="2560538"/>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 Üyesi</a:t>
              </a:r>
            </a:p>
          </p:txBody>
        </p:sp>
      </p:grpSp>
    </p:spTree>
    <p:extLst>
      <p:ext uri="{BB962C8B-B14F-4D97-AF65-F5344CB8AC3E}">
        <p14:creationId xmlns:p14="http://schemas.microsoft.com/office/powerpoint/2010/main" val="79484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922797"/>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a:solidFill>
                  <a:schemeClr val="tx1"/>
                </a:solidFill>
                <a:latin typeface="Arial" panose="020B0604020202020204" pitchFamily="34" charset="0"/>
                <a:cs typeface="Arial" panose="020B0604020202020204" pitchFamily="34" charset="0"/>
              </a:rPr>
              <a:t>Talep İşlemleri</a:t>
            </a:r>
            <a:r>
              <a:rPr lang="tr-TR" sz="1400" dirty="0">
                <a:solidFill>
                  <a:schemeClr val="tx1"/>
                </a:solidFill>
                <a:latin typeface="Arial" panose="020B0604020202020204" pitchFamily="34" charset="0"/>
                <a:cs typeface="Arial" panose="020B0604020202020204" pitchFamily="34" charset="0"/>
              </a:rPr>
              <a:t>» alanına geçiş yapılarak yeni bir talep oluşturulur.</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Talep İşlemleri</a:t>
            </a:r>
          </a:p>
        </p:txBody>
      </p:sp>
      <p:sp>
        <p:nvSpPr>
          <p:cNvPr id="10" name="Rectangle 3"/>
          <p:cNvSpPr txBox="1">
            <a:spLocks noChangeArrowheads="1"/>
          </p:cNvSpPr>
          <p:nvPr/>
        </p:nvSpPr>
        <p:spPr>
          <a:xfrm>
            <a:off x="457200" y="5649156"/>
            <a:ext cx="8229600" cy="9227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a:solidFill>
                  <a:schemeClr val="tx1"/>
                </a:solidFill>
                <a:latin typeface="Arial" panose="020B0604020202020204" pitchFamily="34" charset="0"/>
                <a:cs typeface="Arial" panose="020B0604020202020204" pitchFamily="34" charset="0"/>
              </a:rPr>
              <a:t>Talep Türü menüsünden yapacağınız seçim ile talep işlemini başlatılabilir, talebinizi Taslak olarak kayıt edip dilediğinizde başvuruya dönüştürebilirsiniz.</a:t>
            </a:r>
          </a:p>
        </p:txBody>
      </p:sp>
      <p:pic>
        <p:nvPicPr>
          <p:cNvPr id="12" name="Resim 11"/>
          <p:cNvPicPr>
            <a:picLocks noChangeAspect="1"/>
          </p:cNvPicPr>
          <p:nvPr/>
        </p:nvPicPr>
        <p:blipFill>
          <a:blip r:embed="rId2"/>
          <a:stretch>
            <a:fillRect/>
          </a:stretch>
        </p:blipFill>
        <p:spPr>
          <a:xfrm>
            <a:off x="1015308" y="2229843"/>
            <a:ext cx="7288111" cy="1057657"/>
          </a:xfrm>
          <a:prstGeom prst="rect">
            <a:avLst/>
          </a:prstGeom>
        </p:spPr>
      </p:pic>
      <p:grpSp>
        <p:nvGrpSpPr>
          <p:cNvPr id="6" name="Grup 5"/>
          <p:cNvGrpSpPr/>
          <p:nvPr/>
        </p:nvGrpSpPr>
        <p:grpSpPr>
          <a:xfrm>
            <a:off x="466195" y="3051633"/>
            <a:ext cx="7979046" cy="2518794"/>
            <a:chOff x="466195" y="3051633"/>
            <a:chExt cx="7979046" cy="2518794"/>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59" y="3051633"/>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30488" y="3082752"/>
              <a:ext cx="421618" cy="421618"/>
            </a:xfrm>
            <a:prstGeom prst="rect">
              <a:avLst/>
            </a:prstGeom>
          </p:spPr>
        </p:pic>
        <p:pic>
          <p:nvPicPr>
            <p:cNvPr id="7" name="Resim 6"/>
            <p:cNvPicPr>
              <a:picLocks noChangeAspect="1"/>
            </p:cNvPicPr>
            <p:nvPr/>
          </p:nvPicPr>
          <p:blipFill>
            <a:blip r:embed="rId4"/>
            <a:stretch>
              <a:fillRect/>
            </a:stretch>
          </p:blipFill>
          <p:spPr>
            <a:xfrm>
              <a:off x="466195" y="3598752"/>
              <a:ext cx="1733550" cy="1971675"/>
            </a:xfrm>
            <a:prstGeom prst="rect">
              <a:avLst/>
            </a:prstGeom>
          </p:spPr>
        </p:pic>
        <p:pic>
          <p:nvPicPr>
            <p:cNvPr id="2" name="Resim 1"/>
            <p:cNvPicPr>
              <a:picLocks noChangeAspect="1"/>
            </p:cNvPicPr>
            <p:nvPr/>
          </p:nvPicPr>
          <p:blipFill>
            <a:blip r:embed="rId5"/>
            <a:stretch>
              <a:fillRect/>
            </a:stretch>
          </p:blipFill>
          <p:spPr>
            <a:xfrm>
              <a:off x="2408399" y="3741434"/>
              <a:ext cx="6036842" cy="168631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4616078" y="5129612"/>
              <a:ext cx="421618" cy="421618"/>
            </a:xfrm>
            <a:prstGeom prst="rect">
              <a:avLst/>
            </a:prstGeom>
          </p:spPr>
        </p:pic>
      </p:grpSp>
    </p:spTree>
    <p:extLst>
      <p:ext uri="{BB962C8B-B14F-4D97-AF65-F5344CB8AC3E}">
        <p14:creationId xmlns:p14="http://schemas.microsoft.com/office/powerpoint/2010/main" val="3605442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24744"/>
            <a:ext cx="8229600" cy="5256584"/>
          </a:xfrm>
        </p:spPr>
        <p:txBody>
          <a:bodyPr>
            <a:normAutofit/>
          </a:bodyPr>
          <a:lstStyle/>
          <a:p>
            <a:pPr lvl="1">
              <a:lnSpc>
                <a:spcPct val="150000"/>
              </a:lnSpc>
            </a:pPr>
            <a:r>
              <a:rPr lang="tr-TR" sz="1600" dirty="0">
                <a:solidFill>
                  <a:schemeClr val="tx1"/>
                </a:solidFill>
                <a:latin typeface="Arial" panose="020B0604020202020204" pitchFamily="34" charset="0"/>
                <a:cs typeface="Arial" panose="020B0604020202020204" pitchFamily="34" charset="0"/>
              </a:rPr>
              <a:t>Ek Süre</a:t>
            </a:r>
          </a:p>
          <a:p>
            <a:pPr lvl="1">
              <a:lnSpc>
                <a:spcPct val="150000"/>
              </a:lnSpc>
            </a:pPr>
            <a:r>
              <a:rPr lang="tr-TR" sz="1600" dirty="0">
                <a:solidFill>
                  <a:schemeClr val="tx1"/>
                </a:solidFill>
                <a:latin typeface="Arial" panose="020B0604020202020204" pitchFamily="34" charset="0"/>
                <a:cs typeface="Arial" panose="020B0604020202020204" pitchFamily="34" charset="0"/>
              </a:rPr>
              <a:t>Ek Bütçe</a:t>
            </a:r>
          </a:p>
          <a:p>
            <a:pPr lvl="1">
              <a:lnSpc>
                <a:spcPct val="150000"/>
              </a:lnSpc>
            </a:pPr>
            <a:r>
              <a:rPr lang="tr-TR" sz="1600" dirty="0">
                <a:solidFill>
                  <a:schemeClr val="tx1"/>
                </a:solidFill>
                <a:latin typeface="Arial" panose="020B0604020202020204" pitchFamily="34" charset="0"/>
                <a:cs typeface="Arial" panose="020B0604020202020204" pitchFamily="34" charset="0"/>
              </a:rPr>
              <a:t>Harcama Kaleminde Değişiklik</a:t>
            </a:r>
          </a:p>
          <a:p>
            <a:pPr lvl="1">
              <a:lnSpc>
                <a:spcPct val="150000"/>
              </a:lnSpc>
            </a:pPr>
            <a:r>
              <a:rPr lang="tr-TR" sz="1600" dirty="0">
                <a:solidFill>
                  <a:schemeClr val="tx1"/>
                </a:solidFill>
                <a:latin typeface="Arial" panose="020B0604020202020204" pitchFamily="34" charset="0"/>
                <a:cs typeface="Arial" panose="020B0604020202020204" pitchFamily="34" charset="0"/>
              </a:rPr>
              <a:t>Proje Başlığında Değişiklik</a:t>
            </a:r>
          </a:p>
          <a:p>
            <a:pPr lvl="1">
              <a:lnSpc>
                <a:spcPct val="150000"/>
              </a:lnSpc>
            </a:pPr>
            <a:r>
              <a:rPr lang="tr-TR" sz="1600" dirty="0">
                <a:solidFill>
                  <a:schemeClr val="tx1"/>
                </a:solidFill>
                <a:latin typeface="Arial" panose="020B0604020202020204" pitchFamily="34" charset="0"/>
                <a:cs typeface="Arial" panose="020B0604020202020204" pitchFamily="34" charset="0"/>
              </a:rPr>
              <a:t>Proje Ekibinde Değişiklik</a:t>
            </a:r>
          </a:p>
          <a:p>
            <a:pPr lvl="1">
              <a:lnSpc>
                <a:spcPct val="150000"/>
              </a:lnSpc>
            </a:pPr>
            <a:r>
              <a:rPr lang="tr-TR" sz="1600" dirty="0">
                <a:solidFill>
                  <a:schemeClr val="tx1"/>
                </a:solidFill>
                <a:latin typeface="Arial" panose="020B0604020202020204" pitchFamily="34" charset="0"/>
                <a:cs typeface="Arial" panose="020B0604020202020204" pitchFamily="34" charset="0"/>
              </a:rPr>
              <a:t>Projenin Askıya Alınması</a:t>
            </a:r>
          </a:p>
          <a:p>
            <a:pPr lvl="1">
              <a:lnSpc>
                <a:spcPct val="150000"/>
              </a:lnSpc>
            </a:pPr>
            <a:r>
              <a:rPr lang="tr-TR" sz="1600" dirty="0">
                <a:solidFill>
                  <a:schemeClr val="tx1"/>
                </a:solidFill>
                <a:latin typeface="Arial" panose="020B0604020202020204" pitchFamily="34" charset="0"/>
                <a:cs typeface="Arial" panose="020B0604020202020204" pitchFamily="34" charset="0"/>
              </a:rPr>
              <a:t>Diğer</a:t>
            </a:r>
          </a:p>
          <a:p>
            <a:pPr lvl="1"/>
            <a:endParaRPr lang="tr-TR" sz="1600" dirty="0">
              <a:solidFill>
                <a:schemeClr val="tx1"/>
              </a:solidFill>
              <a:latin typeface="Arial" panose="020B0604020202020204" pitchFamily="34" charset="0"/>
              <a:cs typeface="Arial" panose="020B0604020202020204" pitchFamily="34" charset="0"/>
            </a:endParaRPr>
          </a:p>
          <a:p>
            <a:pPr lvl="1"/>
            <a:endParaRPr lang="tr-TR" sz="1600" dirty="0">
              <a:solidFill>
                <a:schemeClr val="tx1"/>
              </a:solidFill>
              <a:latin typeface="Arial" panose="020B0604020202020204" pitchFamily="34" charset="0"/>
              <a:cs typeface="Arial" panose="020B0604020202020204" pitchFamily="34" charset="0"/>
            </a:endParaRPr>
          </a:p>
          <a:p>
            <a:pPr lvl="1">
              <a:lnSpc>
                <a:spcPct val="150000"/>
              </a:lnSpc>
            </a:pPr>
            <a:r>
              <a:rPr lang="tr-TR" sz="1600" dirty="0">
                <a:solidFill>
                  <a:schemeClr val="tx1"/>
                </a:solidFill>
                <a:latin typeface="Arial" charset="0"/>
                <a:cs typeface="Arial" charset="0"/>
              </a:rPr>
              <a:t>Tüm talepler için «Talep ve Gerekçe» alanını kullanarak «</a:t>
            </a:r>
            <a:r>
              <a:rPr lang="tr-TR" sz="1600" b="1" dirty="0">
                <a:solidFill>
                  <a:schemeClr val="tx1"/>
                </a:solidFill>
                <a:latin typeface="Arial" charset="0"/>
                <a:cs typeface="Arial" charset="0"/>
              </a:rPr>
              <a:t>talep dilekçesi</a:t>
            </a:r>
            <a:r>
              <a:rPr lang="tr-TR" sz="1600" dirty="0">
                <a:solidFill>
                  <a:schemeClr val="tx1"/>
                </a:solidFill>
                <a:latin typeface="Arial" charset="0"/>
                <a:cs typeface="Arial" charset="0"/>
              </a:rPr>
              <a:t>» oluşturulmalıdır.</a:t>
            </a:r>
          </a:p>
          <a:p>
            <a:pPr lvl="1">
              <a:lnSpc>
                <a:spcPct val="150000"/>
              </a:lnSpc>
            </a:pPr>
            <a:r>
              <a:rPr lang="tr-TR" sz="1600" dirty="0">
                <a:solidFill>
                  <a:schemeClr val="tx1"/>
                </a:solidFill>
                <a:latin typeface="Arial" charset="0"/>
                <a:cs typeface="Arial" charset="0"/>
              </a:rPr>
              <a:t>Online talep dilekçesi yeterli olmakta, Birime ayrıca dilekçe verilmesi talep </a:t>
            </a:r>
            <a:r>
              <a:rPr lang="tr-TR" sz="1600" u="sng" dirty="0" err="1">
                <a:solidFill>
                  <a:schemeClr val="tx1"/>
                </a:solidFill>
                <a:latin typeface="Arial" charset="0"/>
                <a:cs typeface="Arial" charset="0"/>
              </a:rPr>
              <a:t>edil</a:t>
            </a:r>
            <a:r>
              <a:rPr lang="tr-TR" sz="1600" u="sng" dirty="0" err="1">
                <a:solidFill>
                  <a:srgbClr val="C00000"/>
                </a:solidFill>
                <a:latin typeface="Arial" charset="0"/>
                <a:cs typeface="Arial" charset="0"/>
              </a:rPr>
              <a:t>ME</a:t>
            </a:r>
            <a:r>
              <a:rPr lang="tr-TR" sz="1600" u="sng" dirty="0" err="1">
                <a:solidFill>
                  <a:schemeClr val="tx1"/>
                </a:solidFill>
                <a:latin typeface="Arial" charset="0"/>
                <a:cs typeface="Arial" charset="0"/>
              </a:rPr>
              <a:t>mektedir</a:t>
            </a:r>
            <a:r>
              <a:rPr lang="tr-TR" sz="1600" dirty="0">
                <a:solidFill>
                  <a:schemeClr val="tx1"/>
                </a:solidFill>
                <a:latin typeface="Arial" charset="0"/>
                <a:cs typeface="Arial" charset="0"/>
              </a:rPr>
              <a:t>.</a:t>
            </a:r>
          </a:p>
        </p:txBody>
      </p:sp>
      <p:sp>
        <p:nvSpPr>
          <p:cNvPr id="4" name="Rectangle 2"/>
          <p:cNvSpPr txBox="1">
            <a:spLocks noChangeArrowheads="1"/>
          </p:cNvSpPr>
          <p:nvPr/>
        </p:nvSpPr>
        <p:spPr bwMode="auto">
          <a:xfrm>
            <a:off x="571500" y="33265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Talep İşlemleri</a:t>
            </a:r>
          </a:p>
        </p:txBody>
      </p:sp>
      <p:pic>
        <p:nvPicPr>
          <p:cNvPr id="3" name="Resim 2"/>
          <p:cNvPicPr>
            <a:picLocks noChangeAspect="1"/>
          </p:cNvPicPr>
          <p:nvPr/>
        </p:nvPicPr>
        <p:blipFill>
          <a:blip r:embed="rId2"/>
          <a:stretch>
            <a:fillRect/>
          </a:stretch>
        </p:blipFill>
        <p:spPr>
          <a:xfrm>
            <a:off x="4193159" y="1068464"/>
            <a:ext cx="4536504" cy="954609"/>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719657" y="1922819"/>
            <a:ext cx="421618" cy="421618"/>
          </a:xfrm>
          <a:prstGeom prst="rect">
            <a:avLst/>
          </a:prstGeom>
        </p:spPr>
      </p:pic>
      <p:sp>
        <p:nvSpPr>
          <p:cNvPr id="10" name="Sağ Ok 9"/>
          <p:cNvSpPr/>
          <p:nvPr/>
        </p:nvSpPr>
        <p:spPr>
          <a:xfrm rot="16200000" flipH="1">
            <a:off x="7319481" y="2114832"/>
            <a:ext cx="504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4702622" y="2504177"/>
            <a:ext cx="3517578" cy="17455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206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24744"/>
            <a:ext cx="8229600" cy="5256584"/>
          </a:xfrm>
        </p:spPr>
        <p:txBody>
          <a:bodyPr>
            <a:normAutofit/>
          </a:bodyPr>
          <a:lstStyle/>
          <a:p>
            <a:pPr lvl="1">
              <a:lnSpc>
                <a:spcPct val="150000"/>
              </a:lnSpc>
            </a:pPr>
            <a:r>
              <a:rPr lang="tr-TR" sz="1600" dirty="0">
                <a:solidFill>
                  <a:schemeClr val="tx1"/>
                </a:solidFill>
                <a:latin typeface="Arial" panose="020B0604020202020204" pitchFamily="34" charset="0"/>
                <a:cs typeface="Arial" panose="020B0604020202020204" pitchFamily="34" charset="0"/>
              </a:rPr>
              <a:t>Ek Bütçe Talebi</a:t>
            </a:r>
          </a:p>
          <a:p>
            <a:pPr lvl="1">
              <a:lnSpc>
                <a:spcPct val="150000"/>
              </a:lnSpc>
            </a:pPr>
            <a:r>
              <a:rPr lang="tr-TR" sz="1600" dirty="0">
                <a:solidFill>
                  <a:schemeClr val="tx1"/>
                </a:solidFill>
                <a:latin typeface="Arial" panose="020B0604020202020204" pitchFamily="34" charset="0"/>
                <a:cs typeface="Arial" panose="020B0604020202020204" pitchFamily="34" charset="0"/>
              </a:rPr>
              <a:t>Harcama Kaleminde Değişiklik Talebi</a:t>
            </a:r>
          </a:p>
          <a:p>
            <a:pPr lvl="1"/>
            <a:endParaRPr lang="tr-TR" sz="1600" dirty="0">
              <a:solidFill>
                <a:schemeClr val="tx1"/>
              </a:solidFill>
              <a:latin typeface="Arial" panose="020B0604020202020204" pitchFamily="34" charset="0"/>
              <a:cs typeface="Arial" panose="020B0604020202020204" pitchFamily="34" charset="0"/>
            </a:endParaRPr>
          </a:p>
          <a:p>
            <a:pPr lvl="1">
              <a:lnSpc>
                <a:spcPct val="150000"/>
              </a:lnSpc>
            </a:pPr>
            <a:r>
              <a:rPr lang="tr-TR" sz="1600" dirty="0">
                <a:solidFill>
                  <a:schemeClr val="tx1"/>
                </a:solidFill>
                <a:latin typeface="Arial" charset="0"/>
                <a:cs typeface="Arial" charset="0"/>
              </a:rPr>
              <a:t>Yalnızca Ek Bütçe ve Harcama kalemi değişikliği talepleri için talep edilen harcama kalemleri için Proforma Fatura ve Şartname dosyalarının «talep eki» olarak sisteme yüklenmesi zorunludur. Kabul edilen talepler için bu belgelerin asıllarının Birime teslim edilmesi de zorunludur.</a:t>
            </a:r>
          </a:p>
          <a:p>
            <a:pPr lvl="1">
              <a:lnSpc>
                <a:spcPct val="150000"/>
              </a:lnSpc>
            </a:pPr>
            <a:endParaRPr lang="tr-TR" sz="1600" dirty="0">
              <a:solidFill>
                <a:schemeClr val="tx1"/>
              </a:solidFill>
              <a:latin typeface="Arial" charset="0"/>
              <a:cs typeface="Arial" charset="0"/>
            </a:endParaRPr>
          </a:p>
          <a:p>
            <a:pPr lvl="1">
              <a:lnSpc>
                <a:spcPct val="150000"/>
              </a:lnSpc>
            </a:pPr>
            <a:r>
              <a:rPr lang="tr-TR" sz="1600" dirty="0">
                <a:solidFill>
                  <a:schemeClr val="tx1"/>
                </a:solidFill>
                <a:latin typeface="Arial" charset="0"/>
                <a:cs typeface="Arial" charset="0"/>
              </a:rPr>
              <a:t>Projelerin başvuru aşamasında Komisyon tarafından onaylanan seyahat bütçelerindeki tutarlar makine-teçhizat, tüketim malzemesi vb. diğer harcama kalemlerine aktarılamaz. Benzer şekilde makine-teçhizat, tüketim malzemesi </a:t>
            </a:r>
            <a:r>
              <a:rPr lang="tr-TR" sz="1600" dirty="0" err="1">
                <a:solidFill>
                  <a:schemeClr val="tx1"/>
                </a:solidFill>
                <a:latin typeface="Arial" charset="0"/>
                <a:cs typeface="Arial" charset="0"/>
              </a:rPr>
              <a:t>vb</a:t>
            </a:r>
            <a:r>
              <a:rPr lang="tr-TR" sz="1600" dirty="0">
                <a:solidFill>
                  <a:schemeClr val="tx1"/>
                </a:solidFill>
                <a:latin typeface="Arial" charset="0"/>
                <a:cs typeface="Arial" charset="0"/>
              </a:rPr>
              <a:t> diğer harcama kalemleri için BAP Komisyonu tarafından onaylanan tutarlar da seyahat bütçesine aktarılmaz.</a:t>
            </a:r>
            <a:endParaRPr lang="tr-TR" sz="1600" dirty="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71500" y="33265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Talep İşlemleri, </a:t>
            </a:r>
            <a:r>
              <a:rPr lang="tr-TR" sz="2200" b="1" dirty="0">
                <a:solidFill>
                  <a:srgbClr val="C00000"/>
                </a:solidFill>
                <a:latin typeface="Arial" pitchFamily="34" charset="0"/>
                <a:cs typeface="Arial" pitchFamily="34" charset="0"/>
              </a:rPr>
              <a:t>Bütçe talepleri</a:t>
            </a:r>
          </a:p>
        </p:txBody>
      </p:sp>
    </p:spTree>
    <p:extLst>
      <p:ext uri="{BB962C8B-B14F-4D97-AF65-F5344CB8AC3E}">
        <p14:creationId xmlns:p14="http://schemas.microsoft.com/office/powerpoint/2010/main" val="100677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922797"/>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a:solidFill>
                  <a:schemeClr val="tx1"/>
                </a:solidFill>
                <a:latin typeface="Arial" panose="020B0604020202020204" pitchFamily="34" charset="0"/>
                <a:cs typeface="Arial" panose="020B0604020202020204" pitchFamily="34" charset="0"/>
              </a:rPr>
              <a:t>Rapor İşlemleri</a:t>
            </a:r>
            <a:r>
              <a:rPr lang="tr-TR" sz="1400" dirty="0">
                <a:solidFill>
                  <a:schemeClr val="tx1"/>
                </a:solidFill>
                <a:latin typeface="Arial" panose="020B0604020202020204" pitchFamily="34" charset="0"/>
                <a:cs typeface="Arial" panose="020B0604020202020204" pitchFamily="34" charset="0"/>
              </a:rPr>
              <a:t>» alanına geçiş yapılarak yeni bir ara rapor veya sonuç raporu başvurusu oluşturulur.</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Rapor İşlemleri</a:t>
            </a:r>
          </a:p>
        </p:txBody>
      </p:sp>
      <p:sp>
        <p:nvSpPr>
          <p:cNvPr id="13" name="Rectangle 3"/>
          <p:cNvSpPr txBox="1">
            <a:spLocks noChangeArrowheads="1"/>
          </p:cNvSpPr>
          <p:nvPr/>
        </p:nvSpPr>
        <p:spPr>
          <a:xfrm>
            <a:off x="457200" y="5733256"/>
            <a:ext cx="8229600" cy="8386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a:solidFill>
                  <a:schemeClr val="tx1"/>
                </a:solidFill>
                <a:latin typeface="Arial" panose="020B0604020202020204" pitchFamily="34" charset="0"/>
                <a:cs typeface="Arial" panose="020B0604020202020204" pitchFamily="34" charset="0"/>
              </a:rPr>
              <a:t>Sunulması gereken ara raporlara yönelik takvim bu alan üzerinden görüntülenir. </a:t>
            </a:r>
          </a:p>
          <a:p>
            <a:pPr lvl="1" fontAlgn="auto">
              <a:lnSpc>
                <a:spcPct val="150000"/>
              </a:lnSpc>
              <a:spcAft>
                <a:spcPts val="0"/>
              </a:spcAft>
            </a:pPr>
            <a:r>
              <a:rPr lang="tr-TR" sz="1400" dirty="0">
                <a:solidFill>
                  <a:schemeClr val="tx1"/>
                </a:solidFill>
                <a:latin typeface="Arial" panose="020B0604020202020204" pitchFamily="34" charset="0"/>
                <a:cs typeface="Arial" panose="020B0604020202020204" pitchFamily="34" charset="0"/>
              </a:rPr>
              <a:t>Ara Rapor ve Sonuç Raporu Formlarına BAPSIS «Gerekli Belgeler» menüsünden erişilebilir.</a:t>
            </a:r>
          </a:p>
        </p:txBody>
      </p:sp>
      <p:grpSp>
        <p:nvGrpSpPr>
          <p:cNvPr id="7" name="Grup 6"/>
          <p:cNvGrpSpPr/>
          <p:nvPr/>
        </p:nvGrpSpPr>
        <p:grpSpPr>
          <a:xfrm>
            <a:off x="486179" y="2015430"/>
            <a:ext cx="7679523" cy="3667796"/>
            <a:chOff x="486179" y="2015430"/>
            <a:chExt cx="7679523" cy="3667796"/>
          </a:xfrm>
        </p:grpSpPr>
        <p:pic>
          <p:nvPicPr>
            <p:cNvPr id="6" name="Resim 5"/>
            <p:cNvPicPr>
              <a:picLocks noChangeAspect="1"/>
            </p:cNvPicPr>
            <p:nvPr/>
          </p:nvPicPr>
          <p:blipFill>
            <a:blip r:embed="rId2"/>
            <a:stretch>
              <a:fillRect/>
            </a:stretch>
          </p:blipFill>
          <p:spPr>
            <a:xfrm>
              <a:off x="486179" y="3219475"/>
              <a:ext cx="1733550" cy="1981200"/>
            </a:xfrm>
            <a:prstGeom prst="rect">
              <a:avLst/>
            </a:prstGeom>
          </p:spPr>
        </p:pic>
        <p:pic>
          <p:nvPicPr>
            <p:cNvPr id="8" name="Resim 7"/>
            <p:cNvPicPr>
              <a:picLocks noChangeAspect="1"/>
            </p:cNvPicPr>
            <p:nvPr/>
          </p:nvPicPr>
          <p:blipFill>
            <a:blip r:embed="rId3"/>
            <a:stretch>
              <a:fillRect/>
            </a:stretch>
          </p:blipFill>
          <p:spPr>
            <a:xfrm>
              <a:off x="2483768" y="3206996"/>
              <a:ext cx="5447705" cy="2476230"/>
            </a:xfrm>
            <a:prstGeom prst="rect">
              <a:avLst/>
            </a:prstGeom>
          </p:spPr>
        </p:pic>
        <p:pic>
          <p:nvPicPr>
            <p:cNvPr id="11" name="Resim 10"/>
            <p:cNvPicPr>
              <a:picLocks noChangeAspect="1"/>
            </p:cNvPicPr>
            <p:nvPr/>
          </p:nvPicPr>
          <p:blipFill>
            <a:blip r:embed="rId4"/>
            <a:stretch>
              <a:fillRect/>
            </a:stretch>
          </p:blipFill>
          <p:spPr>
            <a:xfrm>
              <a:off x="1187624" y="2015430"/>
              <a:ext cx="6978078" cy="101266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973" y="2785378"/>
              <a:ext cx="421618" cy="421618"/>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2918">
              <a:off x="7722581" y="2861218"/>
              <a:ext cx="421618" cy="421618"/>
            </a:xfrm>
            <a:prstGeom prst="rect">
              <a:avLst/>
            </a:prstGeom>
          </p:spPr>
        </p:pic>
      </p:grpSp>
    </p:spTree>
    <p:extLst>
      <p:ext uri="{BB962C8B-B14F-4D97-AF65-F5344CB8AC3E}">
        <p14:creationId xmlns:p14="http://schemas.microsoft.com/office/powerpoint/2010/main" val="261531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97519"/>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400" dirty="0" err="1">
                <a:solidFill>
                  <a:schemeClr val="tx1"/>
                </a:solidFill>
                <a:latin typeface="Arial" panose="020B0604020202020204" pitchFamily="34" charset="0"/>
                <a:cs typeface="Arial" panose="020B0604020202020204" pitchFamily="34" charset="0"/>
              </a:rPr>
              <a:t>pdf</a:t>
            </a:r>
            <a:r>
              <a:rPr lang="tr-TR" sz="1400" dirty="0">
                <a:solidFill>
                  <a:schemeClr val="tx1"/>
                </a:solidFill>
                <a:latin typeface="Arial" panose="020B0604020202020204" pitchFamily="34" charset="0"/>
                <a:cs typeface="Arial" panose="020B0604020202020204" pitchFamily="34" charset="0"/>
              </a:rPr>
              <a:t> formatında sisteme yüklenir.</a:t>
            </a:r>
          </a:p>
          <a:p>
            <a:pPr lvl="1">
              <a:lnSpc>
                <a:spcPct val="150000"/>
              </a:lnSpc>
            </a:pPr>
            <a:r>
              <a:rPr lang="tr-TR" sz="1400" dirty="0">
                <a:solidFill>
                  <a:schemeClr val="tx1"/>
                </a:solidFill>
                <a:latin typeface="Arial" panose="020B0604020202020204" pitchFamily="34" charset="0"/>
                <a:cs typeface="Arial" panose="020B0604020202020204" pitchFamily="34" charset="0"/>
              </a:rPr>
              <a:t>Formül, şekil </a:t>
            </a:r>
            <a:r>
              <a:rPr lang="tr-TR" sz="1400" dirty="0" err="1">
                <a:solidFill>
                  <a:schemeClr val="tx1"/>
                </a:solidFill>
                <a:latin typeface="Arial" panose="020B0604020202020204" pitchFamily="34" charset="0"/>
                <a:cs typeface="Arial" panose="020B0604020202020204" pitchFamily="34" charset="0"/>
              </a:rPr>
              <a:t>vb</a:t>
            </a:r>
            <a:r>
              <a:rPr lang="tr-TR" sz="1400" dirty="0">
                <a:solidFill>
                  <a:schemeClr val="tx1"/>
                </a:solidFill>
                <a:latin typeface="Arial" panose="020B0604020202020204" pitchFamily="34" charset="0"/>
                <a:cs typeface="Arial" panose="020B0604020202020204" pitchFamily="34" charset="0"/>
              </a:rPr>
              <a:t> bileşenler içermeyen (yalnızca metin içerikli) ara raporların online olarak sistem üzerinden oluşturulması da mümkündür. </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Rapor İşlemleri, </a:t>
            </a:r>
            <a:r>
              <a:rPr lang="tr-TR" sz="2200" b="1" dirty="0">
                <a:solidFill>
                  <a:srgbClr val="C00000"/>
                </a:solidFill>
                <a:latin typeface="Arial" pitchFamily="34" charset="0"/>
                <a:cs typeface="Arial" pitchFamily="34" charset="0"/>
              </a:rPr>
              <a:t>Ara Rapor</a:t>
            </a:r>
          </a:p>
        </p:txBody>
      </p:sp>
      <p:grpSp>
        <p:nvGrpSpPr>
          <p:cNvPr id="3" name="Grup 2"/>
          <p:cNvGrpSpPr/>
          <p:nvPr/>
        </p:nvGrpSpPr>
        <p:grpSpPr>
          <a:xfrm>
            <a:off x="1576387" y="2852936"/>
            <a:ext cx="6015942" cy="3607436"/>
            <a:chOff x="1576387" y="2852936"/>
            <a:chExt cx="6015942" cy="3607436"/>
          </a:xfrm>
        </p:grpSpPr>
        <p:pic>
          <p:nvPicPr>
            <p:cNvPr id="2" name="Resim 1"/>
            <p:cNvPicPr>
              <a:picLocks noChangeAspect="1"/>
            </p:cNvPicPr>
            <p:nvPr/>
          </p:nvPicPr>
          <p:blipFill>
            <a:blip r:embed="rId2"/>
            <a:stretch>
              <a:fillRect/>
            </a:stretch>
          </p:blipFill>
          <p:spPr>
            <a:xfrm>
              <a:off x="1576387" y="2852936"/>
              <a:ext cx="5991225" cy="3467100"/>
            </a:xfrm>
            <a:prstGeom prst="rect">
              <a:avLst/>
            </a:prstGeom>
            <a:ln>
              <a:noFill/>
            </a:ln>
            <a:effectLst>
              <a:outerShdw blurRad="190500" algn="tl" rotWithShape="0">
                <a:srgbClr val="000000">
                  <a:alpha val="70000"/>
                </a:srgbClr>
              </a:outerShdw>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91716">
              <a:off x="4562645" y="3165804"/>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41552">
              <a:off x="7170711" y="6038754"/>
              <a:ext cx="421618" cy="421618"/>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974667"/>
              <a:ext cx="228652" cy="228652"/>
            </a:xfrm>
            <a:prstGeom prst="rect">
              <a:avLst/>
            </a:prstGeom>
          </p:spPr>
        </p:pic>
      </p:grpSp>
    </p:spTree>
    <p:extLst>
      <p:ext uri="{BB962C8B-B14F-4D97-AF65-F5344CB8AC3E}">
        <p14:creationId xmlns:p14="http://schemas.microsoft.com/office/powerpoint/2010/main" val="77364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643586"/>
          </a:xfrm>
        </p:spPr>
        <p:txBody>
          <a:bodyPr>
            <a:normAutofit lnSpcReduction="10000"/>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400" dirty="0" err="1">
                <a:solidFill>
                  <a:schemeClr val="tx1"/>
                </a:solidFill>
                <a:latin typeface="Arial" panose="020B0604020202020204" pitchFamily="34" charset="0"/>
                <a:cs typeface="Arial" panose="020B0604020202020204" pitchFamily="34" charset="0"/>
              </a:rPr>
              <a:t>pdf</a:t>
            </a:r>
            <a:r>
              <a:rPr lang="tr-TR" sz="1400" dirty="0">
                <a:solidFill>
                  <a:schemeClr val="tx1"/>
                </a:solidFill>
                <a:latin typeface="Arial" panose="020B0604020202020204" pitchFamily="34" charset="0"/>
                <a:cs typeface="Arial" panose="020B0604020202020204" pitchFamily="34" charset="0"/>
              </a:rPr>
              <a:t> formatında sisteme yüklenir.</a:t>
            </a:r>
          </a:p>
          <a:p>
            <a:pPr lvl="1">
              <a:lnSpc>
                <a:spcPct val="150000"/>
              </a:lnSpc>
            </a:pPr>
            <a:r>
              <a:rPr lang="tr-TR" sz="1400" dirty="0">
                <a:solidFill>
                  <a:schemeClr val="tx1"/>
                </a:solidFill>
                <a:latin typeface="Arial" panose="020B0604020202020204" pitchFamily="34" charset="0"/>
                <a:cs typeface="Arial" panose="020B0604020202020204" pitchFamily="34" charset="0"/>
              </a:rPr>
              <a:t>Tez projeleri için sonuç raporu olarak ilgili Enstitü tarafından onaylanan tezin bir nüshası </a:t>
            </a:r>
            <a:r>
              <a:rPr lang="tr-TR" sz="1400" dirty="0" err="1">
                <a:solidFill>
                  <a:schemeClr val="tx1"/>
                </a:solidFill>
                <a:latin typeface="Arial" panose="020B0604020202020204" pitchFamily="34" charset="0"/>
                <a:cs typeface="Arial" panose="020B0604020202020204" pitchFamily="34" charset="0"/>
              </a:rPr>
              <a:t>pdf</a:t>
            </a:r>
            <a:r>
              <a:rPr lang="tr-TR" sz="1400" dirty="0">
                <a:solidFill>
                  <a:schemeClr val="tx1"/>
                </a:solidFill>
                <a:latin typeface="Arial" panose="020B0604020202020204" pitchFamily="34" charset="0"/>
                <a:cs typeface="Arial" panose="020B0604020202020204" pitchFamily="34" charset="0"/>
              </a:rPr>
              <a:t> formatında sisteme yüklenir. Ayrıca ilgili enstitüden alınan ve tezin başarılı bulunduğuna dair bir belgede sisteme yüklenmelidir. </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Rapor İşlemleri, </a:t>
            </a:r>
            <a:r>
              <a:rPr lang="tr-TR" sz="2200" b="1" dirty="0">
                <a:solidFill>
                  <a:srgbClr val="C00000"/>
                </a:solidFill>
                <a:latin typeface="Arial" pitchFamily="34" charset="0"/>
                <a:cs typeface="Arial" pitchFamily="34" charset="0"/>
              </a:rPr>
              <a:t>Sonuç Raporu</a:t>
            </a:r>
          </a:p>
        </p:txBody>
      </p:sp>
      <p:grpSp>
        <p:nvGrpSpPr>
          <p:cNvPr id="2" name="Grup 1"/>
          <p:cNvGrpSpPr/>
          <p:nvPr/>
        </p:nvGrpSpPr>
        <p:grpSpPr>
          <a:xfrm>
            <a:off x="1835696" y="2760240"/>
            <a:ext cx="5265191" cy="3777849"/>
            <a:chOff x="1835696" y="2760240"/>
            <a:chExt cx="5265191" cy="3777849"/>
          </a:xfrm>
        </p:grpSpPr>
        <p:pic>
          <p:nvPicPr>
            <p:cNvPr id="3" name="Resim 2"/>
            <p:cNvPicPr>
              <a:picLocks noChangeAspect="1"/>
            </p:cNvPicPr>
            <p:nvPr/>
          </p:nvPicPr>
          <p:blipFill>
            <a:blip r:embed="rId2"/>
            <a:stretch>
              <a:fillRect/>
            </a:stretch>
          </p:blipFill>
          <p:spPr>
            <a:xfrm>
              <a:off x="1835696" y="2760240"/>
              <a:ext cx="5265191" cy="3777849"/>
            </a:xfrm>
            <a:prstGeom prst="rect">
              <a:avLst/>
            </a:prstGeom>
            <a:ln>
              <a:noFill/>
            </a:ln>
            <a:effectLst>
              <a:outerShdw blurRad="190500" algn="tl" rotWithShape="0">
                <a:srgbClr val="000000">
                  <a:alpha val="70000"/>
                </a:srgbClr>
              </a:outerShdw>
            </a:effectLst>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941168"/>
              <a:ext cx="228652" cy="228652"/>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803536"/>
              <a:ext cx="228652" cy="228652"/>
            </a:xfrm>
            <a:prstGeom prst="rect">
              <a:avLst/>
            </a:prstGeom>
          </p:spPr>
        </p:pic>
      </p:grpSp>
    </p:spTree>
    <p:extLst>
      <p:ext uri="{BB962C8B-B14F-4D97-AF65-F5344CB8AC3E}">
        <p14:creationId xmlns:p14="http://schemas.microsoft.com/office/powerpoint/2010/main" val="383189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2"/>
            <a:ext cx="8229600" cy="5000664"/>
          </a:xfrm>
        </p:spPr>
        <p:txBody>
          <a:bodyPr>
            <a:normAutofit/>
          </a:bodyPr>
          <a:lstStyle/>
          <a:p>
            <a:pPr lvl="1">
              <a:lnSpc>
                <a:spcPct val="150000"/>
              </a:lnSpc>
            </a:pPr>
            <a:endParaRPr lang="tr-TR" sz="1400" dirty="0">
              <a:solidFill>
                <a:schemeClr val="tx1"/>
              </a:solidFill>
              <a:latin typeface="Arial" panose="020B0604020202020204" pitchFamily="34" charset="0"/>
              <a:cs typeface="Arial" panose="020B0604020202020204" pitchFamily="34" charset="0"/>
            </a:endParaRPr>
          </a:p>
          <a:p>
            <a:pPr lvl="1">
              <a:lnSpc>
                <a:spcPct val="150000"/>
              </a:lnSpc>
            </a:pPr>
            <a:r>
              <a:rPr lang="tr-TR" sz="1400" dirty="0">
                <a:solidFill>
                  <a:schemeClr val="tx1"/>
                </a:solidFill>
                <a:latin typeface="Arial" panose="020B0604020202020204" pitchFamily="34" charset="0"/>
                <a:cs typeface="Arial" panose="020B0604020202020204" pitchFamily="34" charset="0"/>
              </a:rPr>
              <a:t>Projenin Onaylanan «Başlığı» ile yüklenen sonuç raporun başlığının aynı olması zorunludur. Tez Jürisi kararı vb. zorunlu nedenlerle proje adının değiştirilmesine ihtiyaç duyulması halinde, sonuç raporunu yüklemeden önce «Proje Başlığında Değişiklik» talebi yapılması ve Komisyonun başlık değişikliği talebini onaylaması gereklidir.</a:t>
            </a:r>
          </a:p>
          <a:p>
            <a:pPr lvl="1">
              <a:lnSpc>
                <a:spcPct val="150000"/>
              </a:lnSpc>
            </a:pPr>
            <a:endParaRPr lang="tr-TR" sz="1400" dirty="0">
              <a:solidFill>
                <a:schemeClr val="tx1"/>
              </a:solidFill>
              <a:latin typeface="Arial" panose="020B0604020202020204" pitchFamily="34" charset="0"/>
              <a:cs typeface="Arial" panose="020B0604020202020204" pitchFamily="34" charset="0"/>
            </a:endParaRPr>
          </a:p>
          <a:p>
            <a:pPr lvl="1">
              <a:lnSpc>
                <a:spcPct val="150000"/>
              </a:lnSpc>
            </a:pPr>
            <a:r>
              <a:rPr lang="tr-TR" sz="1400" dirty="0">
                <a:solidFill>
                  <a:schemeClr val="tx1"/>
                </a:solidFill>
                <a:latin typeface="Arial" panose="020B0604020202020204" pitchFamily="34" charset="0"/>
                <a:cs typeface="Arial" panose="020B0604020202020204" pitchFamily="34" charset="0"/>
              </a:rPr>
              <a:t>Sonuç raporu onaylanarak kapatılan projeler kapsamında herhangi bir harcama/ödeme yapılması mevzuat gereğince mümkün değildir. Bu nedenle, harcama/ödeme süreci devam eden veya kapatılmamış avansı bulunan projeler için sonuç raporu yüklenmeyiniz.</a:t>
            </a:r>
          </a:p>
          <a:p>
            <a:pPr lvl="1">
              <a:lnSpc>
                <a:spcPct val="150000"/>
              </a:lnSpc>
            </a:pPr>
            <a:endParaRPr lang="tr-TR" sz="1400" dirty="0">
              <a:solidFill>
                <a:schemeClr val="tx1"/>
              </a:solidFill>
              <a:latin typeface="Arial" panose="020B0604020202020204" pitchFamily="34" charset="0"/>
              <a:cs typeface="Arial" panose="020B0604020202020204" pitchFamily="34" charset="0"/>
            </a:endParaRPr>
          </a:p>
          <a:p>
            <a:pPr lvl="1">
              <a:lnSpc>
                <a:spcPct val="150000"/>
              </a:lnSpc>
            </a:pPr>
            <a:r>
              <a:rPr lang="tr-TR" sz="1400" dirty="0">
                <a:solidFill>
                  <a:schemeClr val="tx1"/>
                </a:solidFill>
                <a:latin typeface="Arial" panose="020B0604020202020204" pitchFamily="34" charset="0"/>
                <a:cs typeface="Arial" panose="020B0604020202020204" pitchFamily="34" charset="0"/>
              </a:rPr>
              <a:t>Birim tarafından desteklenen lisansüstü tezlerde, çalışmanın BAP Koordinasyon Birimi tarafından desteklendiğine dair bir ibareye (proje numarası da belirtilmek suretiyle) yer verilmesi zorunludur. Bu ibareye yer verilmeyen tezler değerlendirmeye alınmaz.</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Rapor İşlemleri, </a:t>
            </a:r>
            <a:r>
              <a:rPr lang="tr-TR" sz="2200" b="1" dirty="0">
                <a:solidFill>
                  <a:srgbClr val="C00000"/>
                </a:solidFill>
                <a:latin typeface="Arial" pitchFamily="34" charset="0"/>
                <a:cs typeface="Arial" pitchFamily="34" charset="0"/>
              </a:rPr>
              <a:t>Sonuç Raporu</a:t>
            </a:r>
          </a:p>
        </p:txBody>
      </p:sp>
    </p:spTree>
    <p:extLst>
      <p:ext uri="{BB962C8B-B14F-4D97-AF65-F5344CB8AC3E}">
        <p14:creationId xmlns:p14="http://schemas.microsoft.com/office/powerpoint/2010/main" val="159889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BAP Koordinasyon Birimi Görev Tanımı</a:t>
            </a:r>
            <a:endParaRPr lang="tr-TR" sz="2800" b="1" dirty="0">
              <a:solidFill>
                <a:srgbClr val="C00000"/>
              </a:solidFill>
              <a:latin typeface="Arial" pitchFamily="34" charset="0"/>
              <a:cs typeface="Arial" pitchFamily="34" charset="0"/>
            </a:endParaRPr>
          </a:p>
        </p:txBody>
      </p:sp>
      <p:sp>
        <p:nvSpPr>
          <p:cNvPr id="6" name="Rectangle 3"/>
          <p:cNvSpPr>
            <a:spLocks noGrp="1" noChangeArrowheads="1"/>
          </p:cNvSpPr>
          <p:nvPr>
            <p:ph idx="1"/>
          </p:nvPr>
        </p:nvSpPr>
        <p:spPr>
          <a:xfrm>
            <a:off x="457200" y="1484784"/>
            <a:ext cx="8229600" cy="4383087"/>
          </a:xfrm>
        </p:spPr>
        <p:txBody>
          <a:bodyPr>
            <a:normAutofit/>
          </a:bodyPr>
          <a:lstStyle/>
          <a:p>
            <a:pPr>
              <a:buClr>
                <a:schemeClr val="accent3"/>
              </a:buClr>
              <a:defRPr/>
            </a:pPr>
            <a:endParaRPr lang="tr-TR" sz="1800" dirty="0">
              <a:latin typeface="Arial" pitchFamily="34" charset="0"/>
              <a:cs typeface="Arial" pitchFamily="34" charset="0"/>
            </a:endParaRPr>
          </a:p>
          <a:p>
            <a:pPr>
              <a:buClr>
                <a:schemeClr val="accent3"/>
              </a:buClr>
              <a:defRPr/>
            </a:pPr>
            <a:r>
              <a:rPr lang="tr-TR" sz="1800" dirty="0">
                <a:latin typeface="Arial" pitchFamily="34" charset="0"/>
                <a:cs typeface="Arial" pitchFamily="34" charset="0"/>
              </a:rPr>
              <a:t>Bilimsel Araştırma Projeleri Komisyonunun sekretarya hizmetlerinin yürütülmesi, bütçe ödeneklerinin özel hesaba aktarılması, özel hesaba ilişkin iş ve işlemlerin yürütülmesi,</a:t>
            </a:r>
          </a:p>
          <a:p>
            <a:pPr>
              <a:buClr>
                <a:schemeClr val="accent3"/>
              </a:buClr>
              <a:defRPr/>
            </a:pPr>
            <a:endParaRPr lang="tr-TR" sz="1800" dirty="0">
              <a:latin typeface="Arial" pitchFamily="34" charset="0"/>
              <a:cs typeface="Arial" pitchFamily="34" charset="0"/>
            </a:endParaRPr>
          </a:p>
          <a:p>
            <a:pPr>
              <a:buClr>
                <a:schemeClr val="accent3"/>
              </a:buClr>
              <a:defRPr/>
            </a:pPr>
            <a:r>
              <a:rPr lang="tr-TR" sz="1800" dirty="0">
                <a:solidFill>
                  <a:srgbClr val="FF0000"/>
                </a:solidFill>
                <a:latin typeface="Arial" pitchFamily="34" charset="0"/>
                <a:cs typeface="Arial" pitchFamily="34" charset="0"/>
              </a:rPr>
              <a:t>Yükseköğretim kurumu araştırmacılarının görev aldığı ulusal ve uluslararası organizasyonlarca desteklenen projelerin ilgili mevzuatla belirlenen süreçlerinin yürütülmesi,</a:t>
            </a:r>
            <a:endParaRPr lang="tr-TR" sz="1800" dirty="0">
              <a:solidFill>
                <a:schemeClr val="accent1">
                  <a:lumMod val="75000"/>
                </a:schemeClr>
              </a:solidFill>
              <a:latin typeface="Arial" pitchFamily="34" charset="0"/>
              <a:cs typeface="Arial" pitchFamily="34" charset="0"/>
            </a:endParaRPr>
          </a:p>
          <a:p>
            <a:pPr>
              <a:buClr>
                <a:schemeClr val="accent3"/>
              </a:buClr>
              <a:defRPr/>
            </a:pPr>
            <a:endParaRPr lang="tr-TR" sz="1800" dirty="0">
              <a:solidFill>
                <a:schemeClr val="accent1">
                  <a:lumMod val="75000"/>
                </a:schemeClr>
              </a:solidFill>
              <a:latin typeface="Arial" pitchFamily="34" charset="0"/>
              <a:cs typeface="Arial" pitchFamily="34" charset="0"/>
            </a:endParaRPr>
          </a:p>
          <a:p>
            <a:pPr>
              <a:buClr>
                <a:schemeClr val="accent3"/>
              </a:buClr>
              <a:defRPr/>
            </a:pPr>
            <a:r>
              <a:rPr lang="tr-TR" sz="1800" dirty="0">
                <a:solidFill>
                  <a:schemeClr val="accent1">
                    <a:lumMod val="75000"/>
                  </a:schemeClr>
                </a:solidFill>
                <a:latin typeface="Arial" pitchFamily="34" charset="0"/>
                <a:cs typeface="Arial" pitchFamily="34" charset="0"/>
              </a:rPr>
              <a:t>ve üst yöneticinin bilimsel araştırma projeleri ile ilgili olarak vereceği diğer görevleri ilgili birimlerle koordine halinde yürütmekle sorumlu birimdir.</a:t>
            </a:r>
          </a:p>
          <a:p>
            <a:pPr>
              <a:buClr>
                <a:schemeClr val="accent3"/>
              </a:buClr>
              <a:defRPr/>
            </a:pPr>
            <a:endParaRPr lang="tr-TR" sz="1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28475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908720"/>
            <a:ext cx="8229600" cy="922797"/>
          </a:xfrm>
        </p:spPr>
        <p:txBody>
          <a:bodyPr>
            <a:normAutofit/>
          </a:bodyPr>
          <a:lstStyle/>
          <a:p>
            <a:pPr lvl="1">
              <a:lnSpc>
                <a:spcPct val="150000"/>
              </a:lnSpc>
            </a:pPr>
            <a:r>
              <a:rPr lang="tr-TR" sz="1400" dirty="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a:solidFill>
                  <a:schemeClr val="tx1"/>
                </a:solidFill>
                <a:latin typeface="Arial" panose="020B0604020202020204" pitchFamily="34" charset="0"/>
                <a:cs typeface="Arial" panose="020B0604020202020204" pitchFamily="34" charset="0"/>
              </a:rPr>
              <a:t>Yayın İşlemleri</a:t>
            </a:r>
            <a:r>
              <a:rPr lang="tr-TR" sz="1400" dirty="0">
                <a:solidFill>
                  <a:schemeClr val="tx1"/>
                </a:solidFill>
                <a:latin typeface="Arial" panose="020B0604020202020204" pitchFamily="34" charset="0"/>
                <a:cs typeface="Arial" panose="020B0604020202020204" pitchFamily="34" charset="0"/>
              </a:rPr>
              <a:t>» alanına geçiş yapılarak Birim tarafından desteklenen projelerden üretilen yayınlar Komisyona sunulur.</a:t>
            </a:r>
          </a:p>
        </p:txBody>
      </p:sp>
      <p:sp>
        <p:nvSpPr>
          <p:cNvPr id="4" name="Rectangle 2"/>
          <p:cNvSpPr txBox="1">
            <a:spLocks noChangeArrowheads="1"/>
          </p:cNvSpPr>
          <p:nvPr/>
        </p:nvSpPr>
        <p:spPr bwMode="auto">
          <a:xfrm>
            <a:off x="571500" y="3623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Yayın İşlemleri</a:t>
            </a:r>
          </a:p>
        </p:txBody>
      </p:sp>
      <p:sp>
        <p:nvSpPr>
          <p:cNvPr id="13" name="Rectangle 3"/>
          <p:cNvSpPr txBox="1">
            <a:spLocks noChangeArrowheads="1"/>
          </p:cNvSpPr>
          <p:nvPr/>
        </p:nvSpPr>
        <p:spPr>
          <a:xfrm>
            <a:off x="457200" y="5381868"/>
            <a:ext cx="8229600" cy="1190086"/>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200" dirty="0">
                <a:solidFill>
                  <a:schemeClr val="tx1"/>
                </a:solidFill>
                <a:latin typeface="Arial" panose="020B0604020202020204" pitchFamily="34" charset="0"/>
                <a:cs typeface="Arial" panose="020B0604020202020204" pitchFamily="34" charset="0"/>
              </a:rPr>
              <a:t>Eklenecek yayınların AVESİS sistemindeki kişisel alanınıza işlenmiş olması zorunludur.</a:t>
            </a:r>
          </a:p>
          <a:p>
            <a:pPr lvl="1" fontAlgn="auto">
              <a:lnSpc>
                <a:spcPct val="150000"/>
              </a:lnSpc>
              <a:spcAft>
                <a:spcPts val="0"/>
              </a:spcAft>
            </a:pPr>
            <a:r>
              <a:rPr lang="tr-TR" sz="1200" dirty="0">
                <a:solidFill>
                  <a:schemeClr val="tx1"/>
                </a:solidFill>
                <a:latin typeface="Arial" panose="020B0604020202020204" pitchFamily="34" charset="0"/>
                <a:cs typeface="Arial" panose="020B0604020202020204" pitchFamily="34" charset="0"/>
              </a:rPr>
              <a:t>Sayfada bulunan «Yayın Ekle» butonu tıklandığında sistem AVESİS sisteminde kayıtlı yayınlarınızı listeleyecektir. İlgili yayının seçilmesi ve akabinde yayının </a:t>
            </a:r>
            <a:r>
              <a:rPr lang="tr-TR" sz="1200" dirty="0" err="1">
                <a:solidFill>
                  <a:schemeClr val="tx1"/>
                </a:solidFill>
                <a:latin typeface="Arial" panose="020B0604020202020204" pitchFamily="34" charset="0"/>
                <a:cs typeface="Arial" panose="020B0604020202020204" pitchFamily="34" charset="0"/>
              </a:rPr>
              <a:t>pdf</a:t>
            </a:r>
            <a:r>
              <a:rPr lang="tr-TR" sz="1200" dirty="0">
                <a:solidFill>
                  <a:schemeClr val="tx1"/>
                </a:solidFill>
                <a:latin typeface="Arial" panose="020B0604020202020204" pitchFamily="34" charset="0"/>
                <a:cs typeface="Arial" panose="020B0604020202020204" pitchFamily="34" charset="0"/>
              </a:rPr>
              <a:t> formatında bir örneğinin de sisteme yüklenerek başvurunun tamamlanması gerekmektedir. </a:t>
            </a:r>
          </a:p>
        </p:txBody>
      </p:sp>
      <p:grpSp>
        <p:nvGrpSpPr>
          <p:cNvPr id="6" name="Grup 5"/>
          <p:cNvGrpSpPr/>
          <p:nvPr/>
        </p:nvGrpSpPr>
        <p:grpSpPr>
          <a:xfrm>
            <a:off x="1013867" y="1761582"/>
            <a:ext cx="6942980" cy="3416852"/>
            <a:chOff x="1013867" y="1761582"/>
            <a:chExt cx="6942980" cy="3416852"/>
          </a:xfrm>
        </p:grpSpPr>
        <p:pic>
          <p:nvPicPr>
            <p:cNvPr id="2" name="Resim 1"/>
            <p:cNvPicPr>
              <a:picLocks noChangeAspect="1"/>
            </p:cNvPicPr>
            <p:nvPr/>
          </p:nvPicPr>
          <p:blipFill>
            <a:blip r:embed="rId2"/>
            <a:stretch>
              <a:fillRect/>
            </a:stretch>
          </p:blipFill>
          <p:spPr>
            <a:xfrm>
              <a:off x="1013867" y="2952685"/>
              <a:ext cx="1685925" cy="1971675"/>
            </a:xfrm>
            <a:prstGeom prst="rect">
              <a:avLst/>
            </a:prstGeom>
          </p:spPr>
        </p:pic>
        <p:pic>
          <p:nvPicPr>
            <p:cNvPr id="7" name="Resim 6"/>
            <p:cNvPicPr>
              <a:picLocks noChangeAspect="1"/>
            </p:cNvPicPr>
            <p:nvPr/>
          </p:nvPicPr>
          <p:blipFill>
            <a:blip r:embed="rId3"/>
            <a:stretch>
              <a:fillRect/>
            </a:stretch>
          </p:blipFill>
          <p:spPr>
            <a:xfrm>
              <a:off x="3117985" y="3028420"/>
              <a:ext cx="4668581" cy="1493238"/>
            </a:xfrm>
            <a:prstGeom prst="rect">
              <a:avLst/>
            </a:prstGeom>
            <a:ln>
              <a:noFill/>
            </a:ln>
            <a:effectLst>
              <a:outerShdw blurRad="190500" algn="tl" rotWithShape="0">
                <a:srgbClr val="000000">
                  <a:alpha val="70000"/>
                </a:srgbClr>
              </a:outerShdw>
            </a:effectLst>
          </p:spPr>
        </p:pic>
        <p:pic>
          <p:nvPicPr>
            <p:cNvPr id="11" name="Resim 10"/>
            <p:cNvPicPr>
              <a:picLocks noChangeAspect="1"/>
            </p:cNvPicPr>
            <p:nvPr/>
          </p:nvPicPr>
          <p:blipFill>
            <a:blip r:embed="rId4"/>
            <a:stretch>
              <a:fillRect/>
            </a:stretch>
          </p:blipFill>
          <p:spPr>
            <a:xfrm>
              <a:off x="3117985" y="4725092"/>
              <a:ext cx="4766383" cy="453342"/>
            </a:xfrm>
            <a:prstGeom prst="rect">
              <a:avLst/>
            </a:prstGeom>
            <a:ln>
              <a:noFill/>
            </a:ln>
            <a:effectLst>
              <a:outerShdw blurRad="190500" algn="tl" rotWithShape="0">
                <a:srgbClr val="000000">
                  <a:alpha val="70000"/>
                </a:srgbClr>
              </a:outerShdw>
            </a:effectLst>
          </p:spPr>
        </p:pic>
        <p:sp>
          <p:nvSpPr>
            <p:cNvPr id="14" name="Sağ Ok 13"/>
            <p:cNvSpPr/>
            <p:nvPr/>
          </p:nvSpPr>
          <p:spPr>
            <a:xfrm rot="16200000" flipH="1">
              <a:off x="5326959" y="4476347"/>
              <a:ext cx="288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5"/>
            <a:stretch>
              <a:fillRect/>
            </a:stretch>
          </p:blipFill>
          <p:spPr>
            <a:xfrm>
              <a:off x="1115616" y="1761582"/>
              <a:ext cx="6805835" cy="987669"/>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25017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535229" y="2538442"/>
              <a:ext cx="421618" cy="421618"/>
            </a:xfrm>
            <a:prstGeom prst="rect">
              <a:avLst/>
            </a:prstGeom>
          </p:spPr>
        </p:pic>
      </p:grpSp>
    </p:spTree>
    <p:extLst>
      <p:ext uri="{BB962C8B-B14F-4D97-AF65-F5344CB8AC3E}">
        <p14:creationId xmlns:p14="http://schemas.microsoft.com/office/powerpoint/2010/main" val="384078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1">
              <a:lnSpc>
                <a:spcPct val="150000"/>
              </a:lnSpc>
            </a:pPr>
            <a:r>
              <a:rPr lang="tr-TR" sz="1800" dirty="0">
                <a:solidFill>
                  <a:schemeClr val="tx1"/>
                </a:solidFill>
                <a:latin typeface="Arial" panose="020B0604020202020204" pitchFamily="34" charset="0"/>
                <a:cs typeface="Arial" panose="020B0604020202020204" pitchFamily="34" charset="0"/>
              </a:rPr>
              <a:t>BAP Koordinasyon Birimi tarafından desteklenen projeler kapsamında gerçekleştirilen yayınların Komisyona bildirilmesi zorunludur. </a:t>
            </a:r>
          </a:p>
          <a:p>
            <a:pPr lvl="1">
              <a:lnSpc>
                <a:spcPct val="150000"/>
              </a:lnSpc>
            </a:pPr>
            <a:endParaRPr lang="tr-TR" sz="1800" dirty="0">
              <a:solidFill>
                <a:schemeClr val="tx1"/>
              </a:solidFill>
              <a:latin typeface="Arial" panose="020B0604020202020204" pitchFamily="34" charset="0"/>
              <a:cs typeface="Arial" panose="020B0604020202020204" pitchFamily="34" charset="0"/>
            </a:endParaRPr>
          </a:p>
          <a:p>
            <a:pPr lvl="1">
              <a:lnSpc>
                <a:spcPct val="150000"/>
              </a:lnSpc>
            </a:pPr>
            <a:r>
              <a:rPr lang="tr-TR" sz="1800" dirty="0">
                <a:solidFill>
                  <a:schemeClr val="tx1"/>
                </a:solidFill>
                <a:latin typeface="Arial" panose="020B0604020202020204" pitchFamily="34" charset="0"/>
                <a:cs typeface="Arial" panose="020B0604020202020204" pitchFamily="34" charset="0"/>
              </a:rPr>
              <a:t>Sunulan yayınlar ilgili projeden üretilmiş ve yayında çalışmanın Üniversitemiz BAP Koordinasyon Birimi tarafından desteklendiğine dair bir ibareye yer verilmiş olmalıdır.</a:t>
            </a:r>
          </a:p>
          <a:p>
            <a:pPr lvl="1">
              <a:lnSpc>
                <a:spcPct val="150000"/>
              </a:lnSpc>
            </a:pPr>
            <a:endParaRPr lang="tr-TR" sz="1800" dirty="0">
              <a:solidFill>
                <a:schemeClr val="tx1"/>
              </a:solidFill>
              <a:latin typeface="Arial" panose="020B0604020202020204" pitchFamily="34" charset="0"/>
              <a:cs typeface="Arial" panose="020B0604020202020204" pitchFamily="34" charset="0"/>
            </a:endParaRPr>
          </a:p>
          <a:p>
            <a:pPr lvl="1">
              <a:lnSpc>
                <a:spcPct val="150000"/>
              </a:lnSpc>
            </a:pPr>
            <a:r>
              <a:rPr lang="tr-TR" sz="1800" dirty="0">
                <a:solidFill>
                  <a:schemeClr val="tx1"/>
                </a:solidFill>
                <a:latin typeface="Arial" panose="020B0604020202020204" pitchFamily="34" charset="0"/>
                <a:cs typeface="Arial" panose="020B0604020202020204" pitchFamily="34" charset="0"/>
              </a:rPr>
              <a:t>Henüz yayımlanmamış veya çalışmanın Birim tarafından desteklendiğine dair ibareye yer verilmemiş yayınlar değerlendirmeye alınmaz.</a:t>
            </a:r>
          </a:p>
        </p:txBody>
      </p:sp>
      <p:sp>
        <p:nvSpPr>
          <p:cNvPr id="6" name="Rectangle 2"/>
          <p:cNvSpPr txBox="1">
            <a:spLocks noChangeArrowheads="1"/>
          </p:cNvSpPr>
          <p:nvPr/>
        </p:nvSpPr>
        <p:spPr bwMode="auto">
          <a:xfrm>
            <a:off x="571500" y="3623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Yayın İşlemleri</a:t>
            </a:r>
          </a:p>
        </p:txBody>
      </p:sp>
    </p:spTree>
    <p:extLst>
      <p:ext uri="{BB962C8B-B14F-4D97-AF65-F5344CB8AC3E}">
        <p14:creationId xmlns:p14="http://schemas.microsoft.com/office/powerpoint/2010/main" val="3011215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484313"/>
            <a:ext cx="8229600" cy="4383087"/>
          </a:xfrm>
        </p:spPr>
        <p:txBody>
          <a:bodyPr/>
          <a:lstStyle/>
          <a:p>
            <a:pPr marL="274320" indent="-274320" eaLnBrk="1" fontAlgn="auto" hangingPunct="1">
              <a:spcAft>
                <a:spcPts val="0"/>
              </a:spcAft>
              <a:buClr>
                <a:schemeClr val="accent3"/>
              </a:buClr>
              <a:buFont typeface="Wingdings 2"/>
              <a:buChar char=""/>
              <a:defRPr/>
            </a:pPr>
            <a:endParaRPr lang="tr-TR" sz="1200" dirty="0">
              <a:latin typeface="Arial" pitchFamily="34" charset="0"/>
              <a:cs typeface="Arial" pitchFamily="34" charset="0"/>
            </a:endParaRPr>
          </a:p>
          <a:p>
            <a:pPr marL="0" indent="0" eaLnBrk="1" fontAlgn="auto" hangingPunct="1">
              <a:spcAft>
                <a:spcPts val="0"/>
              </a:spcAft>
              <a:buClr>
                <a:schemeClr val="accent3"/>
              </a:buClr>
              <a:buFont typeface="Wingdings 2"/>
              <a:buNone/>
              <a:defRPr/>
            </a:pPr>
            <a:endParaRPr lang="tr-TR" sz="1200" dirty="0">
              <a:latin typeface="Arial" pitchFamily="34" charset="0"/>
              <a:cs typeface="Arial" pitchFamily="34" charset="0"/>
            </a:endParaRPr>
          </a:p>
          <a:p>
            <a:pPr marL="0" indent="0" eaLnBrk="1" fontAlgn="auto" hangingPunct="1">
              <a:spcAft>
                <a:spcPts val="0"/>
              </a:spcAft>
              <a:buClr>
                <a:schemeClr val="accent3"/>
              </a:buClr>
              <a:buFont typeface="Wingdings 2"/>
              <a:buNone/>
              <a:defRPr/>
            </a:pPr>
            <a:endParaRPr lang="tr-TR" sz="1800" dirty="0">
              <a:latin typeface="Arial" pitchFamily="34" charset="0"/>
              <a:cs typeface="Arial" pitchFamily="34" charset="0"/>
            </a:endParaRPr>
          </a:p>
          <a:p>
            <a:pPr marL="0" indent="0" eaLnBrk="1" fontAlgn="auto" hangingPunct="1">
              <a:spcAft>
                <a:spcPts val="0"/>
              </a:spcAft>
              <a:buClr>
                <a:schemeClr val="accent3"/>
              </a:buClr>
              <a:buFont typeface="Wingdings 2"/>
              <a:buNone/>
              <a:defRPr/>
            </a:pPr>
            <a:r>
              <a:rPr lang="tr-TR" sz="1800" dirty="0">
                <a:latin typeface="Arial" pitchFamily="34" charset="0"/>
                <a:cs typeface="Arial" pitchFamily="34" charset="0"/>
              </a:rPr>
              <a:t>	</a:t>
            </a:r>
          </a:p>
          <a:p>
            <a:pPr marL="0" indent="0" algn="ctr" eaLnBrk="1" fontAlgn="auto" hangingPunct="1">
              <a:spcAft>
                <a:spcPts val="0"/>
              </a:spcAft>
              <a:buClr>
                <a:schemeClr val="accent3"/>
              </a:buClr>
              <a:buFont typeface="Wingdings 2"/>
              <a:buNone/>
              <a:defRPr/>
            </a:pPr>
            <a:r>
              <a:rPr lang="tr-TR" sz="3600" dirty="0">
                <a:solidFill>
                  <a:srgbClr val="C00000"/>
                </a:solidFill>
                <a:latin typeface="Arial" pitchFamily="34" charset="0"/>
                <a:cs typeface="Arial" pitchFamily="34" charset="0"/>
              </a:rPr>
              <a:t>teşekkürler…</a:t>
            </a:r>
          </a:p>
          <a:p>
            <a:pPr marL="274320" indent="-274320" eaLnBrk="1" fontAlgn="auto" hangingPunct="1">
              <a:spcAft>
                <a:spcPts val="0"/>
              </a:spcAft>
              <a:buClr>
                <a:schemeClr val="accent3"/>
              </a:buClr>
              <a:buFont typeface="Wingdings 2"/>
              <a:buChar char=""/>
              <a:defRPr/>
            </a:pPr>
            <a:endParaRPr lang="tr-TR" sz="18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tr-TR" sz="1800" dirty="0">
              <a:latin typeface="Arial" pitchFamily="34" charset="0"/>
              <a:cs typeface="Arial" pitchFamily="34" charset="0"/>
            </a:endParaRPr>
          </a:p>
        </p:txBody>
      </p:sp>
    </p:spTree>
    <p:extLst>
      <p:ext uri="{BB962C8B-B14F-4D97-AF65-F5344CB8AC3E}">
        <p14:creationId xmlns:p14="http://schemas.microsoft.com/office/powerpoint/2010/main" val="253351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571500"/>
            <a:ext cx="8158163" cy="884238"/>
          </a:xfrm>
        </p:spPr>
        <p:txBody>
          <a:bodyPr/>
          <a:lstStyle/>
          <a:p>
            <a:pPr algn="just" eaLnBrk="1" fontAlgn="auto" hangingPunct="1">
              <a:spcAft>
                <a:spcPts val="0"/>
              </a:spcAft>
              <a:defRPr/>
            </a:pPr>
            <a:r>
              <a:rPr lang="tr-TR" sz="2800" b="1" dirty="0">
                <a:solidFill>
                  <a:srgbClr val="0070C0"/>
                </a:solidFill>
                <a:latin typeface="Arial" pitchFamily="34" charset="0"/>
                <a:cs typeface="Arial" pitchFamily="34" charset="0"/>
              </a:rPr>
              <a:t>BAP Koordinasyon Birimi, </a:t>
            </a:r>
            <a:r>
              <a:rPr lang="tr-TR" sz="2800" b="1" dirty="0">
                <a:solidFill>
                  <a:srgbClr val="C00000"/>
                </a:solidFill>
                <a:latin typeface="Arial" pitchFamily="34" charset="0"/>
                <a:cs typeface="Arial" pitchFamily="34" charset="0"/>
              </a:rPr>
              <a:t>Teşkilat Yapısı</a:t>
            </a:r>
          </a:p>
        </p:txBody>
      </p:sp>
      <p:sp>
        <p:nvSpPr>
          <p:cNvPr id="8195" name="Rectangle 3"/>
          <p:cNvSpPr>
            <a:spLocks noGrp="1" noChangeArrowheads="1"/>
          </p:cNvSpPr>
          <p:nvPr>
            <p:ph idx="1"/>
          </p:nvPr>
        </p:nvSpPr>
        <p:spPr>
          <a:xfrm>
            <a:off x="457200" y="1484313"/>
            <a:ext cx="8229600" cy="4680991"/>
          </a:xfrm>
        </p:spPr>
        <p:txBody>
          <a:bodyPr>
            <a:noAutofit/>
          </a:bodyPr>
          <a:lstStyle/>
          <a:p>
            <a:pPr>
              <a:buClr>
                <a:srgbClr val="C00000"/>
              </a:buClr>
              <a:defRPr/>
            </a:pPr>
            <a:r>
              <a:rPr lang="tr-TR" sz="1600" dirty="0">
                <a:solidFill>
                  <a:srgbClr val="0070C0"/>
                </a:solidFill>
                <a:latin typeface="Arial" pitchFamily="34" charset="0"/>
                <a:cs typeface="Arial" pitchFamily="34" charset="0"/>
              </a:rPr>
              <a:t>Koordinatör:</a:t>
            </a:r>
            <a:r>
              <a:rPr lang="tr-TR" sz="1600" b="1" dirty="0">
                <a:solidFill>
                  <a:srgbClr val="0070C0"/>
                </a:solidFill>
                <a:latin typeface="Arial" pitchFamily="34" charset="0"/>
                <a:cs typeface="Arial" pitchFamily="34" charset="0"/>
              </a:rPr>
              <a:t> </a:t>
            </a:r>
            <a:r>
              <a:rPr lang="tr-TR" sz="1600" dirty="0">
                <a:solidFill>
                  <a:schemeClr val="tx1"/>
                </a:solidFill>
                <a:latin typeface="Arial" pitchFamily="34" charset="0"/>
                <a:cs typeface="Arial" pitchFamily="34" charset="0"/>
              </a:rPr>
              <a:t>Biriminin yönetimi Rektör tarafından görevlendirilen bir koordinatöre bağlanmıştır.</a:t>
            </a:r>
          </a:p>
          <a:p>
            <a:pPr marL="274320" indent="-274320">
              <a:buClr>
                <a:schemeClr val="accent3"/>
              </a:buClr>
              <a:buFont typeface="Wingdings 2"/>
              <a:buChar char=""/>
              <a:defRPr/>
            </a:pPr>
            <a:endParaRPr lang="tr-TR" sz="1600" dirty="0">
              <a:solidFill>
                <a:schemeClr val="tx1"/>
              </a:solidFill>
              <a:latin typeface="Arial" pitchFamily="34" charset="0"/>
              <a:cs typeface="Arial" pitchFamily="34" charset="0"/>
            </a:endParaRPr>
          </a:p>
          <a:p>
            <a:pPr lvl="0"/>
            <a:r>
              <a:rPr lang="tr-TR" sz="1600" dirty="0">
                <a:solidFill>
                  <a:schemeClr val="tx1"/>
                </a:solidFill>
                <a:latin typeface="Arial" pitchFamily="34" charset="0"/>
                <a:cs typeface="Arial" pitchFamily="34" charset="0"/>
              </a:rPr>
              <a:t>Koordinatör, Birimin program ve faaliyetlerini yönetmelik, yönerge, ilgili mevzuat ve BAP Komisyonu kararları doğrultusunda düzenlemek ve yürütmekle görevlidir. Koordinatör aynı zamanda Birimin Harcama yetkilisidir.</a:t>
            </a:r>
          </a:p>
          <a:p>
            <a:pPr marL="0" indent="0" eaLnBrk="1" fontAlgn="auto" hangingPunct="1">
              <a:spcAft>
                <a:spcPts val="0"/>
              </a:spcAft>
              <a:buClr>
                <a:schemeClr val="accent3"/>
              </a:buClr>
              <a:buFont typeface="Wingdings 2"/>
              <a:buNone/>
              <a:defRPr/>
            </a:pPr>
            <a:endParaRPr lang="tr-TR" sz="1600" dirty="0">
              <a:latin typeface="Arial" pitchFamily="34" charset="0"/>
              <a:cs typeface="Arial" pitchFamily="34" charset="0"/>
            </a:endParaRPr>
          </a:p>
          <a:p>
            <a:pPr eaLnBrk="1" hangingPunct="1"/>
            <a:r>
              <a:rPr lang="tr-TR" sz="1600" dirty="0">
                <a:solidFill>
                  <a:srgbClr val="0070C0"/>
                </a:solidFill>
                <a:latin typeface="Arial" pitchFamily="34" charset="0"/>
                <a:cs typeface="Arial" pitchFamily="34" charset="0"/>
              </a:rPr>
              <a:t>BAP Komisyonu: </a:t>
            </a:r>
            <a:r>
              <a:rPr lang="tr-TR" sz="1600" dirty="0">
                <a:solidFill>
                  <a:schemeClr val="tx1"/>
                </a:solidFill>
                <a:latin typeface="Arial" pitchFamily="34" charset="0"/>
                <a:cs typeface="Arial" pitchFamily="34" charset="0"/>
              </a:rPr>
              <a:t>Yönetmelik hükümleri gereğince bilimsel araştırma projelerinin kabulü, değerlendirilmesi, desteklenmesi ve izlenmesi amacıyla oluşturulan komisyondur.</a:t>
            </a:r>
          </a:p>
          <a:p>
            <a:pPr eaLnBrk="1" hangingPunct="1"/>
            <a:endParaRPr lang="tr-TR" sz="1600" dirty="0">
              <a:solidFill>
                <a:schemeClr val="tx1"/>
              </a:solidFill>
              <a:latin typeface="Arial" pitchFamily="34" charset="0"/>
              <a:cs typeface="Arial" pitchFamily="34" charset="0"/>
            </a:endParaRPr>
          </a:p>
          <a:p>
            <a:pPr eaLnBrk="1" hangingPunct="1"/>
            <a:r>
              <a:rPr lang="tr-TR" sz="1600" dirty="0">
                <a:solidFill>
                  <a:schemeClr val="tx1"/>
                </a:solidFill>
                <a:latin typeface="Arial" pitchFamily="34" charset="0"/>
                <a:cs typeface="Arial" pitchFamily="34" charset="0"/>
              </a:rPr>
              <a:t>BAP Koordinasyon Birimi tarafından desteklenecek tüm projelerle ilgili karar mercii BAP Komisyonudur. </a:t>
            </a:r>
          </a:p>
          <a:p>
            <a:pPr eaLnBrk="1" hangingPunct="1"/>
            <a:endParaRPr lang="tr-TR" sz="1600" dirty="0">
              <a:solidFill>
                <a:schemeClr val="tx1"/>
              </a:solidFill>
              <a:latin typeface="Arial" pitchFamily="34" charset="0"/>
              <a:cs typeface="Arial" pitchFamily="34" charset="0"/>
            </a:endParaRPr>
          </a:p>
          <a:p>
            <a:pPr eaLnBrk="1" hangingPunct="1"/>
            <a:r>
              <a:rPr lang="tr-TR" sz="1600" dirty="0">
                <a:solidFill>
                  <a:schemeClr val="tx1"/>
                </a:solidFill>
                <a:latin typeface="Arial" pitchFamily="34" charset="0"/>
                <a:cs typeface="Arial" pitchFamily="34" charset="0"/>
              </a:rPr>
              <a:t>Komisyonun görev, yetki ve sorumlulukları ilgili Yükseköğretim Kurumunun Senatosunca çıkarılacak bir </a:t>
            </a:r>
            <a:r>
              <a:rPr lang="tr-TR" sz="1600" u="sng" dirty="0">
                <a:solidFill>
                  <a:schemeClr val="tx1"/>
                </a:solidFill>
                <a:latin typeface="Arial" pitchFamily="34" charset="0"/>
                <a:cs typeface="Arial" pitchFamily="34" charset="0"/>
              </a:rPr>
              <a:t>YÖNERGE</a:t>
            </a:r>
            <a:r>
              <a:rPr lang="tr-TR" sz="1600" dirty="0">
                <a:solidFill>
                  <a:schemeClr val="tx1"/>
                </a:solidFill>
                <a:latin typeface="Arial" pitchFamily="34" charset="0"/>
                <a:cs typeface="Arial" pitchFamily="34" charset="0"/>
              </a:rPr>
              <a:t> ile düzenlenir. </a:t>
            </a:r>
          </a:p>
        </p:txBody>
      </p:sp>
    </p:spTree>
    <p:extLst>
      <p:ext uri="{BB962C8B-B14F-4D97-AF65-F5344CB8AC3E}">
        <p14:creationId xmlns:p14="http://schemas.microsoft.com/office/powerpoint/2010/main" val="275677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BAP Komisyonu, </a:t>
            </a:r>
            <a:r>
              <a:rPr lang="tr-TR" sz="2800" b="1" dirty="0">
                <a:solidFill>
                  <a:srgbClr val="C00000"/>
                </a:solidFill>
                <a:latin typeface="Arial" pitchFamily="34" charset="0"/>
                <a:cs typeface="Arial" pitchFamily="34" charset="0"/>
              </a:rPr>
              <a:t>Tanımı</a:t>
            </a:r>
          </a:p>
        </p:txBody>
      </p:sp>
      <p:sp>
        <p:nvSpPr>
          <p:cNvPr id="6" name="Rectangle 3"/>
          <p:cNvSpPr>
            <a:spLocks noGrp="1" noChangeArrowheads="1"/>
          </p:cNvSpPr>
          <p:nvPr>
            <p:ph idx="1"/>
          </p:nvPr>
        </p:nvSpPr>
        <p:spPr>
          <a:xfrm>
            <a:off x="457200" y="1340768"/>
            <a:ext cx="8229600" cy="4527103"/>
          </a:xfrm>
        </p:spPr>
        <p:txBody>
          <a:bodyPr>
            <a:normAutofit/>
          </a:bodyPr>
          <a:lstStyle/>
          <a:p>
            <a:pPr>
              <a:buClr>
                <a:schemeClr val="accent3"/>
              </a:buClr>
              <a:defRPr/>
            </a:pPr>
            <a:endParaRPr lang="tr-TR" sz="1800" dirty="0">
              <a:latin typeface="Arial" pitchFamily="34" charset="0"/>
              <a:cs typeface="Arial" pitchFamily="34" charset="0"/>
            </a:endParaRPr>
          </a:p>
          <a:p>
            <a:pPr>
              <a:buClr>
                <a:schemeClr val="accent3"/>
              </a:buClr>
              <a:defRPr/>
            </a:pPr>
            <a:r>
              <a:rPr lang="tr-TR" sz="1800" dirty="0">
                <a:latin typeface="Arial" pitchFamily="34" charset="0"/>
                <a:cs typeface="Arial" pitchFamily="34" charset="0"/>
              </a:rPr>
              <a:t>Bilimsel araştırma projelerinin değerlendirilmesi, kabulü, desteklenmesi, </a:t>
            </a:r>
            <a:r>
              <a:rPr lang="tr-TR" sz="1800" dirty="0">
                <a:solidFill>
                  <a:srgbClr val="0070C0"/>
                </a:solidFill>
                <a:latin typeface="Arial" pitchFamily="34" charset="0"/>
                <a:cs typeface="Arial" pitchFamily="34" charset="0"/>
              </a:rPr>
              <a:t>teşvik ve koordine edilmesi, </a:t>
            </a:r>
          </a:p>
          <a:p>
            <a:pPr>
              <a:buClr>
                <a:schemeClr val="accent3"/>
              </a:buClr>
              <a:defRPr/>
            </a:pPr>
            <a:endParaRPr lang="tr-TR" sz="1800" dirty="0">
              <a:solidFill>
                <a:schemeClr val="accent1">
                  <a:lumMod val="75000"/>
                </a:schemeClr>
              </a:solidFill>
              <a:latin typeface="Arial" pitchFamily="34" charset="0"/>
              <a:cs typeface="Arial" pitchFamily="34" charset="0"/>
            </a:endParaRPr>
          </a:p>
          <a:p>
            <a:pPr>
              <a:buClr>
                <a:schemeClr val="accent3"/>
              </a:buClr>
              <a:defRPr/>
            </a:pPr>
            <a:r>
              <a:rPr lang="tr-TR" sz="1800" dirty="0">
                <a:solidFill>
                  <a:schemeClr val="accent1">
                    <a:lumMod val="75000"/>
                  </a:schemeClr>
                </a:solidFill>
                <a:latin typeface="Arial" pitchFamily="34" charset="0"/>
                <a:cs typeface="Arial" pitchFamily="34" charset="0"/>
              </a:rPr>
              <a:t>Yükseköğretim kurumu </a:t>
            </a:r>
            <a:r>
              <a:rPr lang="tr-TR" sz="1800" u="sng" dirty="0">
                <a:solidFill>
                  <a:schemeClr val="accent1">
                    <a:lumMod val="75000"/>
                  </a:schemeClr>
                </a:solidFill>
                <a:latin typeface="Arial" pitchFamily="34" charset="0"/>
                <a:cs typeface="Arial" pitchFamily="34" charset="0"/>
              </a:rPr>
              <a:t>araştırma performansının artırılması </a:t>
            </a:r>
            <a:r>
              <a:rPr lang="tr-TR" sz="1800" dirty="0">
                <a:solidFill>
                  <a:schemeClr val="accent1">
                    <a:lumMod val="75000"/>
                  </a:schemeClr>
                </a:solidFill>
                <a:latin typeface="Arial" pitchFamily="34" charset="0"/>
                <a:cs typeface="Arial" pitchFamily="34" charset="0"/>
              </a:rPr>
              <a:t>için tedbirler alınması,</a:t>
            </a:r>
          </a:p>
          <a:p>
            <a:pPr>
              <a:buClr>
                <a:schemeClr val="accent3"/>
              </a:buClr>
              <a:defRPr/>
            </a:pPr>
            <a:endParaRPr lang="tr-TR" sz="1800" u="sng" dirty="0">
              <a:solidFill>
                <a:srgbClr val="009900"/>
              </a:solidFill>
              <a:latin typeface="Arial" pitchFamily="34" charset="0"/>
              <a:cs typeface="Arial" pitchFamily="34" charset="0"/>
            </a:endParaRPr>
          </a:p>
          <a:p>
            <a:pPr>
              <a:buClr>
                <a:schemeClr val="accent3"/>
              </a:buClr>
              <a:defRPr/>
            </a:pPr>
            <a:r>
              <a:rPr lang="tr-TR" sz="1800" u="sng" dirty="0">
                <a:solidFill>
                  <a:srgbClr val="009900"/>
                </a:solidFill>
                <a:latin typeface="Arial" pitchFamily="34" charset="0"/>
                <a:cs typeface="Arial" pitchFamily="34" charset="0"/>
              </a:rPr>
              <a:t>Kurumun araştırma performansının ölçülmesi, değerlendirilmesi</a:t>
            </a:r>
          </a:p>
          <a:p>
            <a:pPr>
              <a:buClr>
                <a:schemeClr val="accent3"/>
              </a:buClr>
              <a:defRPr/>
            </a:pPr>
            <a:endParaRPr lang="tr-TR" sz="1800" u="sng" dirty="0">
              <a:solidFill>
                <a:srgbClr val="FF0000"/>
              </a:solidFill>
              <a:latin typeface="Arial" pitchFamily="34" charset="0"/>
              <a:cs typeface="Arial" pitchFamily="34" charset="0"/>
            </a:endParaRPr>
          </a:p>
          <a:p>
            <a:pPr>
              <a:buClr>
                <a:schemeClr val="accent3"/>
              </a:buClr>
              <a:defRPr/>
            </a:pPr>
            <a:r>
              <a:rPr lang="tr-TR" sz="1800" u="sng" dirty="0">
                <a:solidFill>
                  <a:srgbClr val="FF0000"/>
                </a:solidFill>
                <a:latin typeface="Arial" pitchFamily="34" charset="0"/>
                <a:cs typeface="Arial" pitchFamily="34" charset="0"/>
              </a:rPr>
              <a:t>Araştırma politikalarının </a:t>
            </a:r>
            <a:r>
              <a:rPr lang="tr-TR" sz="1800" dirty="0">
                <a:solidFill>
                  <a:srgbClr val="FF0000"/>
                </a:solidFill>
                <a:latin typeface="Arial" pitchFamily="34" charset="0"/>
                <a:cs typeface="Arial" pitchFamily="34" charset="0"/>
              </a:rPr>
              <a:t>belirlenmesiyle ilgili faaliyetlerin yürütülmesi,</a:t>
            </a:r>
          </a:p>
          <a:p>
            <a:pPr>
              <a:buClr>
                <a:schemeClr val="accent3"/>
              </a:buClr>
              <a:defRPr/>
            </a:pPr>
            <a:endParaRPr lang="tr-TR" sz="1800" dirty="0">
              <a:solidFill>
                <a:srgbClr val="FF0000"/>
              </a:solidFill>
              <a:latin typeface="Arial" pitchFamily="34" charset="0"/>
              <a:cs typeface="Arial" pitchFamily="34" charset="0"/>
            </a:endParaRPr>
          </a:p>
          <a:p>
            <a:pPr>
              <a:buClr>
                <a:schemeClr val="accent3"/>
              </a:buClr>
              <a:defRPr/>
            </a:pPr>
            <a:r>
              <a:rPr lang="tr-TR" sz="1800" dirty="0">
                <a:latin typeface="Arial" pitchFamily="34" charset="0"/>
                <a:cs typeface="Arial" pitchFamily="34" charset="0"/>
              </a:rPr>
              <a:t>ve üst yöneticinin bilimsel araştırmalarla ilgili olarak vereceği diğer görevleri yürütmek amacıyla oluşturulan komisyondur. </a:t>
            </a:r>
          </a:p>
        </p:txBody>
      </p:sp>
    </p:spTree>
    <p:extLst>
      <p:ext uri="{BB962C8B-B14F-4D97-AF65-F5344CB8AC3E}">
        <p14:creationId xmlns:p14="http://schemas.microsoft.com/office/powerpoint/2010/main" val="405822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59832" y="3933056"/>
            <a:ext cx="5400600" cy="590983"/>
          </a:xfrm>
          <a:extLst/>
        </p:spPr>
        <p:txBody>
          <a:bodyPr>
            <a:normAutofit/>
          </a:bodyPr>
          <a:lstStyle/>
          <a:p>
            <a:pPr algn="ctr" eaLnBrk="1" fontAlgn="auto" hangingPunct="1">
              <a:spcAft>
                <a:spcPts val="0"/>
              </a:spcAft>
              <a:defRPr/>
            </a:pPr>
            <a:r>
              <a:rPr lang="tr-TR" sz="2000" dirty="0">
                <a:solidFill>
                  <a:schemeClr val="tx1"/>
                </a:solidFill>
                <a:effectLst/>
              </a:rPr>
              <a:t>Proje Başvurusu ve Değerlendirme Süreçleri </a:t>
            </a:r>
            <a:endParaRPr lang="tr-TR" sz="2000" dirty="0">
              <a:solidFill>
                <a:srgbClr val="002060"/>
              </a:solidFill>
            </a:endParaRPr>
          </a:p>
        </p:txBody>
      </p:sp>
      <p:grpSp>
        <p:nvGrpSpPr>
          <p:cNvPr id="10" name="Group 2"/>
          <p:cNvGrpSpPr>
            <a:grpSpLocks/>
          </p:cNvGrpSpPr>
          <p:nvPr/>
        </p:nvGrpSpPr>
        <p:grpSpPr bwMode="auto">
          <a:xfrm>
            <a:off x="6804248" y="836712"/>
            <a:ext cx="1360487" cy="1147763"/>
            <a:chOff x="8372" y="2886"/>
            <a:chExt cx="2143" cy="1807"/>
          </a:xfrm>
        </p:grpSpPr>
        <p:sp>
          <p:nvSpPr>
            <p:cNvPr id="11"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grpSp>
      <p:pic>
        <p:nvPicPr>
          <p:cNvPr id="9" name="Picture 1">
            <a:extLst>
              <a:ext uri="{FF2B5EF4-FFF2-40B4-BE49-F238E27FC236}">
                <a16:creationId xmlns:a16="http://schemas.microsoft.com/office/drawing/2014/main" xmlns="" id="{2E8D9434-828F-46C4-A984-010CCC5C0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569158"/>
            <a:ext cx="900113" cy="9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fontScale="92500" lnSpcReduction="10000"/>
          </a:bodyPr>
          <a:lstStyle/>
          <a:p>
            <a:pPr>
              <a:lnSpc>
                <a:spcPct val="150000"/>
              </a:lnSpc>
            </a:pPr>
            <a:r>
              <a:rPr lang="tr-TR" sz="1600" b="1" dirty="0">
                <a:latin typeface="Arial" charset="0"/>
                <a:cs typeface="Arial" charset="0"/>
              </a:rPr>
              <a:t>BAP Birimi Yönergesi ve Uygulama Esasları Kılavuzunun okunması önerilir.</a:t>
            </a:r>
          </a:p>
          <a:p>
            <a:pPr lvl="1">
              <a:spcBef>
                <a:spcPts val="0"/>
              </a:spcBef>
            </a:pPr>
            <a:endParaRPr lang="tr-TR" sz="1000" dirty="0">
              <a:latin typeface="Arial" charset="0"/>
              <a:cs typeface="Arial" charset="0"/>
            </a:endParaRPr>
          </a:p>
          <a:p>
            <a:pPr lvl="1">
              <a:lnSpc>
                <a:spcPct val="110000"/>
              </a:lnSpc>
              <a:spcBef>
                <a:spcPts val="0"/>
              </a:spcBef>
            </a:pPr>
            <a:r>
              <a:rPr lang="tr-TR" sz="1400" dirty="0">
                <a:latin typeface="Arial" charset="0"/>
                <a:cs typeface="Arial" charset="0"/>
              </a:rPr>
              <a:t>BAPSİS, </a:t>
            </a:r>
            <a:r>
              <a:rPr lang="tr-TR" sz="1400" b="1" u="sng" dirty="0">
                <a:latin typeface="Arial" charset="0"/>
                <a:cs typeface="Arial" charset="0"/>
              </a:rPr>
              <a:t>Yardım</a:t>
            </a:r>
            <a:r>
              <a:rPr lang="tr-TR" sz="1400" dirty="0">
                <a:latin typeface="Arial" charset="0"/>
                <a:cs typeface="Arial" charset="0"/>
              </a:rPr>
              <a:t> menüsünden erişilebilir. </a:t>
            </a:r>
          </a:p>
          <a:p>
            <a:pPr lvl="0"/>
            <a:endParaRPr lang="tr-TR" sz="1600" b="1" dirty="0">
              <a:latin typeface="Arial" charset="0"/>
              <a:cs typeface="Arial" charset="0"/>
            </a:endParaRPr>
          </a:p>
          <a:p>
            <a:r>
              <a:rPr lang="tr-TR" sz="1600" dirty="0">
                <a:latin typeface="Arial" charset="0"/>
                <a:cs typeface="Arial" charset="0"/>
              </a:rPr>
              <a:t>Başvuru yapılacak destek programı için sağlanması gereken ön koşullar ve başvuru için gerekli belgeler Uygulama Esasları ve Bilgilendirme Kılavuzunda belirtilmiştir.</a:t>
            </a:r>
          </a:p>
          <a:p>
            <a:pPr lvl="0"/>
            <a:endParaRPr lang="tr-TR" sz="1600" b="1" dirty="0">
              <a:latin typeface="Arial" charset="0"/>
              <a:cs typeface="Arial" charset="0"/>
            </a:endParaRPr>
          </a:p>
          <a:p>
            <a:r>
              <a:rPr lang="tr-TR" sz="1600" dirty="0">
                <a:latin typeface="Arial" charset="0"/>
                <a:cs typeface="Arial" charset="0"/>
              </a:rPr>
              <a:t>Destek başvurusunda bulunacak veya projelerde görev alacak tüm kurum personelinin </a:t>
            </a:r>
            <a:r>
              <a:rPr lang="tr-TR" sz="1600" u="sng" dirty="0">
                <a:latin typeface="Arial" panose="020B0604020202020204" pitchFamily="34" charset="0"/>
                <a:cs typeface="Arial" panose="020B0604020202020204" pitchFamily="34" charset="0"/>
              </a:rPr>
              <a:t>AVESİS</a:t>
            </a:r>
            <a:r>
              <a:rPr lang="tr-TR" sz="1600" dirty="0">
                <a:latin typeface="Arial" panose="020B0604020202020204" pitchFamily="34" charset="0"/>
                <a:cs typeface="Arial" panose="020B0604020202020204" pitchFamily="34" charset="0"/>
              </a:rPr>
              <a:t> sistemindeki kişisel bilgilerini güncellemiş olmaları zorunludur. </a:t>
            </a:r>
          </a:p>
          <a:p>
            <a:pPr>
              <a:lnSpc>
                <a:spcPct val="110000"/>
              </a:lnSpc>
              <a:spcBef>
                <a:spcPts val="0"/>
              </a:spcBef>
            </a:pPr>
            <a:endParaRPr lang="tr-TR" sz="1100" dirty="0">
              <a:latin typeface="Arial" panose="020B0604020202020204" pitchFamily="34" charset="0"/>
              <a:cs typeface="Arial" panose="020B0604020202020204" pitchFamily="34" charset="0"/>
              <a:hlinkClick r:id="rId2"/>
            </a:endParaRPr>
          </a:p>
          <a:p>
            <a:pPr lvl="1">
              <a:lnSpc>
                <a:spcPct val="110000"/>
              </a:lnSpc>
              <a:spcBef>
                <a:spcPts val="0"/>
              </a:spcBef>
            </a:pPr>
            <a:r>
              <a:rPr lang="tr-TR" sz="1600" dirty="0">
                <a:latin typeface="Arial" panose="020B0604020202020204" pitchFamily="34" charset="0"/>
                <a:cs typeface="Arial" panose="020B0604020202020204" pitchFamily="34" charset="0"/>
                <a:hlinkClick r:id="rId3"/>
              </a:rPr>
              <a:t>https://avesis.deu.edu.tr/</a:t>
            </a:r>
            <a:r>
              <a:rPr lang="tr-TR" sz="1600" dirty="0">
                <a:latin typeface="Arial" panose="020B0604020202020204" pitchFamily="34" charset="0"/>
                <a:cs typeface="Arial" panose="020B0604020202020204" pitchFamily="34" charset="0"/>
              </a:rPr>
              <a:t> </a:t>
            </a:r>
          </a:p>
          <a:p>
            <a:pPr lvl="0"/>
            <a:endParaRPr lang="tr-TR" sz="1300" b="1" dirty="0">
              <a:latin typeface="Arial" panose="020B0604020202020204" pitchFamily="34" charset="0"/>
              <a:cs typeface="Arial" panose="020B0604020202020204" pitchFamily="34" charset="0"/>
            </a:endParaRPr>
          </a:p>
          <a:p>
            <a:pPr lvl="0"/>
            <a:r>
              <a:rPr lang="tr-TR" sz="1600" dirty="0">
                <a:latin typeface="Arial" charset="0"/>
                <a:cs typeface="Arial" charset="0"/>
              </a:rPr>
              <a:t>Projede yer alacak, kurum dışı tez öğrencilerinin ve diğer araştırmacıların iletişim bilgilerinin ve </a:t>
            </a:r>
            <a:r>
              <a:rPr lang="tr-TR" sz="1600" dirty="0" err="1">
                <a:latin typeface="Arial" charset="0"/>
                <a:cs typeface="Arial" charset="0"/>
              </a:rPr>
              <a:t>pdf</a:t>
            </a:r>
            <a:r>
              <a:rPr lang="tr-TR" sz="1600" dirty="0">
                <a:latin typeface="Arial" charset="0"/>
                <a:cs typeface="Arial" charset="0"/>
              </a:rPr>
              <a:t> formatında hazırlanmış özgeçmiş dosyalarının başvuruda sisteme yüklenmesi zorunludur.</a:t>
            </a:r>
          </a:p>
          <a:p>
            <a:pPr lvl="0"/>
            <a:endParaRPr lang="tr-TR" sz="1600" b="1" dirty="0">
              <a:latin typeface="Arial" charset="0"/>
              <a:cs typeface="Arial" charset="0"/>
            </a:endParaRPr>
          </a:p>
          <a:p>
            <a:pPr lvl="0"/>
            <a:r>
              <a:rPr lang="tr-TR" sz="1600" dirty="0">
                <a:latin typeface="Arial" charset="0"/>
                <a:cs typeface="Arial" charset="0"/>
              </a:rPr>
              <a:t>Proje başvurularında ve diğer süreçlerde ihtiyaç duyulabilecek </a:t>
            </a:r>
            <a:r>
              <a:rPr lang="tr-TR" sz="1600" b="1" u="sng" dirty="0">
                <a:latin typeface="Arial" charset="0"/>
                <a:cs typeface="Arial" charset="0"/>
              </a:rPr>
              <a:t>form ve belgeler</a:t>
            </a:r>
            <a:r>
              <a:rPr lang="tr-TR" sz="1600" b="1" dirty="0">
                <a:latin typeface="Arial" charset="0"/>
                <a:cs typeface="Arial" charset="0"/>
              </a:rPr>
              <a:t> </a:t>
            </a:r>
            <a:r>
              <a:rPr lang="tr-TR" sz="1600" dirty="0">
                <a:latin typeface="Arial" charset="0"/>
                <a:cs typeface="Arial" charset="0"/>
              </a:rPr>
              <a:t>sistemden temin edilebilir. </a:t>
            </a:r>
          </a:p>
          <a:p>
            <a:pPr lvl="1">
              <a:lnSpc>
                <a:spcPct val="110000"/>
              </a:lnSpc>
              <a:spcBef>
                <a:spcPts val="0"/>
              </a:spcBef>
            </a:pPr>
            <a:endParaRPr lang="tr-TR" sz="1000" dirty="0">
              <a:latin typeface="Arial" charset="0"/>
              <a:cs typeface="Arial" charset="0"/>
            </a:endParaRPr>
          </a:p>
          <a:p>
            <a:pPr lvl="1">
              <a:lnSpc>
                <a:spcPct val="150000"/>
              </a:lnSpc>
              <a:spcBef>
                <a:spcPts val="0"/>
              </a:spcBef>
            </a:pPr>
            <a:r>
              <a:rPr lang="tr-TR" sz="1400" dirty="0">
                <a:latin typeface="Arial" charset="0"/>
                <a:cs typeface="Arial" charset="0"/>
              </a:rPr>
              <a:t>BAPSİS, </a:t>
            </a:r>
            <a:r>
              <a:rPr lang="tr-TR" sz="1400" b="1" u="sng" dirty="0">
                <a:latin typeface="Arial" charset="0"/>
                <a:cs typeface="Arial" charset="0"/>
              </a:rPr>
              <a:t>Gerekli Belgeler</a:t>
            </a:r>
            <a:r>
              <a:rPr lang="tr-TR" sz="1400" dirty="0">
                <a:latin typeface="Arial" charset="0"/>
                <a:cs typeface="Arial" charset="0"/>
              </a:rPr>
              <a:t> menüsünden erişilebilir. </a:t>
            </a:r>
          </a:p>
          <a:p>
            <a:pPr lvl="0"/>
            <a:endParaRPr lang="tr-TR" sz="1600" b="1" dirty="0">
              <a:latin typeface="Arial" charset="0"/>
              <a:cs typeface="Arial" charset="0"/>
            </a:endParaRPr>
          </a:p>
          <a:p>
            <a:pPr lvl="0"/>
            <a:endParaRPr lang="tr-TR" sz="1600" b="1"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92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600" b="1" dirty="0">
                <a:latin typeface="Arial" charset="0"/>
                <a:cs typeface="Arial" charset="0"/>
              </a:rPr>
              <a:t>Başvuru Formu: </a:t>
            </a:r>
            <a:r>
              <a:rPr lang="tr-TR" sz="1600" dirty="0">
                <a:latin typeface="Arial" charset="0"/>
                <a:cs typeface="Arial" charset="0"/>
              </a:rPr>
              <a:t>Destek Programına uygun başvuru formu tüm alanları doldurulmuş olarak sisteme yüklenmelidir. </a:t>
            </a:r>
          </a:p>
          <a:p>
            <a:pPr lvl="0"/>
            <a:endParaRPr lang="tr-TR" sz="1600" b="1" dirty="0">
              <a:latin typeface="Arial" charset="0"/>
              <a:cs typeface="Arial" charset="0"/>
            </a:endParaRPr>
          </a:p>
          <a:p>
            <a:pPr lvl="0"/>
            <a:r>
              <a:rPr lang="tr-TR" sz="1600" b="1" dirty="0">
                <a:latin typeface="Arial" charset="0"/>
                <a:cs typeface="Arial" charset="0"/>
              </a:rPr>
              <a:t>Teknik Şartname Dosyası: </a:t>
            </a:r>
            <a:r>
              <a:rPr lang="tr-TR" sz="1600" dirty="0">
                <a:latin typeface="Arial" charset="0"/>
                <a:cs typeface="Arial" charset="0"/>
              </a:rPr>
              <a:t>Seyahat (yolluk ve yevmiye) dışındaki tüm harcama kalemleri için şartname hazırlanması zorunludur. Şartnameler tek bir dosyada toplanabilir veya birden çok dosya olarak düzenlenebilir. </a:t>
            </a:r>
          </a:p>
          <a:p>
            <a:pPr lvl="0"/>
            <a:endParaRPr lang="tr-TR" sz="1600" dirty="0">
              <a:latin typeface="Arial" charset="0"/>
              <a:cs typeface="Arial" charset="0"/>
            </a:endParaRPr>
          </a:p>
          <a:p>
            <a:pPr lvl="0"/>
            <a:r>
              <a:rPr lang="tr-TR" sz="1600" b="1" dirty="0">
                <a:latin typeface="Arial" charset="0"/>
                <a:cs typeface="Arial" charset="0"/>
              </a:rPr>
              <a:t>Proforma Fatura: </a:t>
            </a:r>
            <a:r>
              <a:rPr lang="tr-TR" sz="1600" dirty="0">
                <a:latin typeface="Arial" charset="0"/>
                <a:cs typeface="Arial" charset="0"/>
              </a:rPr>
              <a:t>Seyahat (yolluk ve yevmiye) dışındaki tüm harcama kalemleri için yaklaşık maliyeti ve her bir harcama kaleminin KDV oranını gösteren proforma faturaların sisteme yüklenmesi zorunludur. </a:t>
            </a:r>
          </a:p>
          <a:p>
            <a:pPr lvl="0"/>
            <a:endParaRPr lang="tr-TR" sz="1600" dirty="0">
              <a:latin typeface="Arial" charset="0"/>
              <a:cs typeface="Arial" charset="0"/>
            </a:endParaRPr>
          </a:p>
          <a:p>
            <a:pPr lvl="1"/>
            <a:r>
              <a:rPr lang="tr-TR" sz="1400" dirty="0">
                <a:latin typeface="Arial" charset="0"/>
                <a:cs typeface="Arial" charset="0"/>
              </a:rPr>
              <a:t>Proforma faturaların BAP Birimi veya araştırmacıya hitaben hazırlanmış, imzalanmış ve kaşelenmiş olması gerekir. </a:t>
            </a:r>
          </a:p>
          <a:p>
            <a:pPr lvl="1"/>
            <a:endParaRPr lang="tr-TR" sz="1400" dirty="0">
              <a:latin typeface="Arial" charset="0"/>
              <a:cs typeface="Arial" charset="0"/>
            </a:endParaRPr>
          </a:p>
          <a:p>
            <a:pPr lvl="1"/>
            <a:r>
              <a:rPr lang="tr-TR" sz="1400" dirty="0">
                <a:latin typeface="Arial" charset="0"/>
                <a:cs typeface="Arial" charset="0"/>
              </a:rPr>
              <a:t>Yurt dışından temin edilebilecek, yurt içinden proforma fatura alınması imkanı bulunmayan harcama kalemleri için zorunlu hallerde internet sayfalarından temin edilecek ekran görüntüleri de proforma fatura olarak kullanılabilir. </a:t>
            </a:r>
          </a:p>
          <a:p>
            <a:pPr lvl="0"/>
            <a:endParaRPr lang="tr-TR" sz="1600" dirty="0">
              <a:latin typeface="Arial" charset="0"/>
              <a:cs typeface="Arial" charset="0"/>
            </a:endParaRPr>
          </a:p>
          <a:p>
            <a:pPr lvl="0"/>
            <a:endParaRPr lang="tr-TR" sz="1600" b="1"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pic>
        <p:nvPicPr>
          <p:cNvPr id="3" name="Resim 2"/>
          <p:cNvPicPr>
            <a:picLocks noChangeAspect="1"/>
          </p:cNvPicPr>
          <p:nvPr/>
        </p:nvPicPr>
        <p:blipFill>
          <a:blip r:embed="rId2"/>
          <a:stretch>
            <a:fillRect/>
          </a:stretch>
        </p:blipFill>
        <p:spPr>
          <a:xfrm>
            <a:off x="5868144" y="3068960"/>
            <a:ext cx="216024" cy="21602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988840"/>
            <a:ext cx="228652" cy="22865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14" y="4149080"/>
            <a:ext cx="228652" cy="228652"/>
          </a:xfrm>
          <a:prstGeom prst="rect">
            <a:avLst/>
          </a:prstGeom>
        </p:spPr>
      </p:pic>
    </p:spTree>
    <p:extLst>
      <p:ext uri="{BB962C8B-B14F-4D97-AF65-F5344CB8AC3E}">
        <p14:creationId xmlns:p14="http://schemas.microsoft.com/office/powerpoint/2010/main" val="2671694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7905</TotalTime>
  <Words>2889</Words>
  <Application>Microsoft Office PowerPoint</Application>
  <PresentationFormat>Ekran Gösterisi (4:3)</PresentationFormat>
  <Paragraphs>367</Paragraphs>
  <Slides>42</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42</vt:i4>
      </vt:variant>
    </vt:vector>
  </HeadingPairs>
  <TitlesOfParts>
    <vt:vector size="51" baseType="lpstr">
      <vt:lpstr>Arial</vt:lpstr>
      <vt:lpstr>Bradley Hand ITC TT-Bold</vt:lpstr>
      <vt:lpstr>Calibri</vt:lpstr>
      <vt:lpstr>Cambria</vt:lpstr>
      <vt:lpstr>Century Gothic</vt:lpstr>
      <vt:lpstr>Rage Italic</vt:lpstr>
      <vt:lpstr>Wingdings</vt:lpstr>
      <vt:lpstr>Wingdings 2</vt:lpstr>
      <vt:lpstr>Sketchbook</vt:lpstr>
      <vt:lpstr>PowerPoint Sunusu</vt:lpstr>
      <vt:lpstr>PowerPoint Sunusu</vt:lpstr>
      <vt:lpstr>PowerPoint Sunusu</vt:lpstr>
      <vt:lpstr>PowerPoint Sunusu</vt:lpstr>
      <vt:lpstr>BAP Koordinasyon Birimi, Teşkilat Yapısı</vt:lpstr>
      <vt:lpstr>PowerPoint Sunusu</vt:lpstr>
      <vt:lpstr>Proje Başvurusu ve Değerlendirme Süreçleri </vt:lpstr>
      <vt:lpstr>PowerPoint Sunusu</vt:lpstr>
      <vt:lpstr>PowerPoint Sunusu</vt:lpstr>
      <vt:lpstr>PowerPoint Sunusu</vt:lpstr>
      <vt:lpstr>PowerPoint Sunusu</vt:lpstr>
      <vt:lpstr>PowerPoint Sunusu</vt:lpstr>
      <vt:lpstr>PowerPoint Sunusu</vt:lpstr>
      <vt:lpstr>Projelerin Başlatılması ve Yürütülmesi</vt:lpstr>
      <vt:lpstr>Projelerin Başlatılması ve Yürütülmesi</vt:lpstr>
      <vt:lpstr>Projelerin Başlatılması ve Yürütülmesi</vt:lpstr>
      <vt:lpstr>Proje Süreçleri Yönetim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 home</dc:creator>
  <cp:lastModifiedBy>Berkan Erduğan</cp:lastModifiedBy>
  <cp:revision>1041</cp:revision>
  <cp:lastPrinted>2014-12-04T15:25:03Z</cp:lastPrinted>
  <dcterms:created xsi:type="dcterms:W3CDTF">1601-01-01T00:00:00Z</dcterms:created>
  <dcterms:modified xsi:type="dcterms:W3CDTF">2021-10-04T08:37:12Z</dcterms:modified>
</cp:coreProperties>
</file>